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63" r:id="rId8"/>
    <p:sldId id="267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Leht1!$B$1</c:f>
              <c:strCache>
                <c:ptCount val="1"/>
                <c:pt idx="0">
                  <c:v>OSALES 68 ÕPILAST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Leht1!$A$2:$A$3</c:f>
              <c:strCache>
                <c:ptCount val="2"/>
                <c:pt idx="0">
                  <c:v>POISID</c:v>
                </c:pt>
                <c:pt idx="1">
                  <c:v>TÜDRUKUD</c:v>
                </c:pt>
              </c:strCache>
            </c:strRef>
          </c:cat>
          <c:val>
            <c:numRef>
              <c:f>Leht1!$B$2:$B$3</c:f>
              <c:numCache>
                <c:formatCode>General</c:formatCode>
                <c:ptCount val="2"/>
                <c:pt idx="0">
                  <c:v>34</c:v>
                </c:pt>
                <c:pt idx="1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Leht1!$B$1</c:f>
              <c:strCache>
                <c:ptCount val="1"/>
                <c:pt idx="0">
                  <c:v>EI KASUTA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Leht1!$A$2:$A$4</c:f>
              <c:strCache>
                <c:ptCount val="3"/>
                <c:pt idx="0">
                  <c:v>ÕPPIMINE</c:v>
                </c:pt>
                <c:pt idx="1">
                  <c:v>SUHTLEMINE</c:v>
                </c:pt>
                <c:pt idx="2">
                  <c:v>MÄNGIMINE</c:v>
                </c:pt>
              </c:strCache>
            </c:strRef>
          </c:cat>
          <c:val>
            <c:numRef>
              <c:f>Leht1!$B$2:$B$4</c:f>
              <c:numCache>
                <c:formatCode>General</c:formatCode>
                <c:ptCount val="3"/>
                <c:pt idx="0">
                  <c:v>9</c:v>
                </c:pt>
                <c:pt idx="1">
                  <c:v>2</c:v>
                </c:pt>
                <c:pt idx="2">
                  <c:v>27</c:v>
                </c:pt>
              </c:numCache>
            </c:numRef>
          </c:val>
        </c:ser>
        <c:ser>
          <c:idx val="1"/>
          <c:order val="1"/>
          <c:tx>
            <c:strRef>
              <c:f>Leht1!$C$1</c:f>
              <c:strCache>
                <c:ptCount val="1"/>
                <c:pt idx="0">
                  <c:v>KUNI 1 TUND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Leht1!$A$2:$A$4</c:f>
              <c:strCache>
                <c:ptCount val="3"/>
                <c:pt idx="0">
                  <c:v>ÕPPIMINE</c:v>
                </c:pt>
                <c:pt idx="1">
                  <c:v>SUHTLEMINE</c:v>
                </c:pt>
                <c:pt idx="2">
                  <c:v>MÄNGIMINE</c:v>
                </c:pt>
              </c:strCache>
            </c:strRef>
          </c:cat>
          <c:val>
            <c:numRef>
              <c:f>Leht1!$C$2:$C$4</c:f>
              <c:numCache>
                <c:formatCode>General</c:formatCode>
                <c:ptCount val="3"/>
                <c:pt idx="0">
                  <c:v>46</c:v>
                </c:pt>
                <c:pt idx="1">
                  <c:v>25</c:v>
                </c:pt>
                <c:pt idx="2">
                  <c:v>22</c:v>
                </c:pt>
              </c:numCache>
            </c:numRef>
          </c:val>
        </c:ser>
        <c:ser>
          <c:idx val="2"/>
          <c:order val="2"/>
          <c:tx>
            <c:strRef>
              <c:f>Leht1!$D$1</c:f>
              <c:strCache>
                <c:ptCount val="1"/>
                <c:pt idx="0">
                  <c:v>KUNI 2 TUNDI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Leht1!$A$2:$A$4</c:f>
              <c:strCache>
                <c:ptCount val="3"/>
                <c:pt idx="0">
                  <c:v>ÕPPIMINE</c:v>
                </c:pt>
                <c:pt idx="1">
                  <c:v>SUHTLEMINE</c:v>
                </c:pt>
                <c:pt idx="2">
                  <c:v>MÄNGIMINE</c:v>
                </c:pt>
              </c:strCache>
            </c:strRef>
          </c:cat>
          <c:val>
            <c:numRef>
              <c:f>Leht1!$D$2:$D$4</c:f>
              <c:numCache>
                <c:formatCode>General</c:formatCode>
                <c:ptCount val="3"/>
                <c:pt idx="0">
                  <c:v>10</c:v>
                </c:pt>
                <c:pt idx="1">
                  <c:v>11</c:v>
                </c:pt>
                <c:pt idx="2">
                  <c:v>12</c:v>
                </c:pt>
              </c:numCache>
            </c:numRef>
          </c:val>
        </c:ser>
        <c:ser>
          <c:idx val="3"/>
          <c:order val="3"/>
          <c:tx>
            <c:strRef>
              <c:f>Leht1!$E$1</c:f>
              <c:strCache>
                <c:ptCount val="1"/>
                <c:pt idx="0">
                  <c:v>KUNI 3 TUNDI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Leht1!$A$2:$A$4</c:f>
              <c:strCache>
                <c:ptCount val="3"/>
                <c:pt idx="0">
                  <c:v>ÕPPIMINE</c:v>
                </c:pt>
                <c:pt idx="1">
                  <c:v>SUHTLEMINE</c:v>
                </c:pt>
                <c:pt idx="2">
                  <c:v>MÄNGIMINE</c:v>
                </c:pt>
              </c:strCache>
            </c:strRef>
          </c:cat>
          <c:val>
            <c:numRef>
              <c:f>Leht1!$E$2:$E$4</c:f>
              <c:numCache>
                <c:formatCode>General</c:formatCode>
                <c:ptCount val="3"/>
                <c:pt idx="0">
                  <c:v>2</c:v>
                </c:pt>
                <c:pt idx="1">
                  <c:v>18</c:v>
                </c:pt>
                <c:pt idx="2">
                  <c:v>3</c:v>
                </c:pt>
              </c:numCache>
            </c:numRef>
          </c:val>
        </c:ser>
        <c:ser>
          <c:idx val="4"/>
          <c:order val="4"/>
          <c:tx>
            <c:strRef>
              <c:f>Leht1!$F$1</c:f>
              <c:strCache>
                <c:ptCount val="1"/>
                <c:pt idx="0">
                  <c:v>4 TUNDI JA ROHKEM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Leht1!$A$2:$A$4</c:f>
              <c:strCache>
                <c:ptCount val="3"/>
                <c:pt idx="0">
                  <c:v>ÕPPIMINE</c:v>
                </c:pt>
                <c:pt idx="1">
                  <c:v>SUHTLEMINE</c:v>
                </c:pt>
                <c:pt idx="2">
                  <c:v>MÄNGIMINE</c:v>
                </c:pt>
              </c:strCache>
            </c:strRef>
          </c:cat>
          <c:val>
            <c:numRef>
              <c:f>Leht1!$F$2:$F$4</c:f>
              <c:numCache>
                <c:formatCode>General</c:formatCode>
                <c:ptCount val="3"/>
                <c:pt idx="0">
                  <c:v>1</c:v>
                </c:pt>
                <c:pt idx="1">
                  <c:v>12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3100416"/>
        <c:axId val="23106304"/>
        <c:axId val="0"/>
      </c:bar3DChart>
      <c:catAx>
        <c:axId val="23100416"/>
        <c:scaling>
          <c:orientation val="minMax"/>
        </c:scaling>
        <c:delete val="0"/>
        <c:axPos val="b"/>
        <c:majorTickMark val="out"/>
        <c:minorTickMark val="none"/>
        <c:tickLblPos val="nextTo"/>
        <c:crossAx val="23106304"/>
        <c:crosses val="autoZero"/>
        <c:auto val="1"/>
        <c:lblAlgn val="ctr"/>
        <c:lblOffset val="100"/>
        <c:noMultiLvlLbl val="0"/>
      </c:catAx>
      <c:valAx>
        <c:axId val="23106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1004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Leht1!$B$1</c:f>
              <c:strCache>
                <c:ptCount val="1"/>
                <c:pt idx="0">
                  <c:v>HINDED ENDALE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numRef>
              <c:f>Leht1!$A$2:$A$6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Leht1!$B$2:$B$6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16</c:v>
                </c:pt>
                <c:pt idx="3">
                  <c:v>38</c:v>
                </c:pt>
                <c:pt idx="4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Leht1!$B$1</c:f>
              <c:strCache>
                <c:ptCount val="1"/>
                <c:pt idx="0">
                  <c:v>PALJU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Leht1!$A$2:$A$7</c:f>
              <c:strCache>
                <c:ptCount val="6"/>
                <c:pt idx="0">
                  <c:v>õppetöö</c:v>
                </c:pt>
                <c:pt idx="1">
                  <c:v>e-kool</c:v>
                </c:pt>
                <c:pt idx="2">
                  <c:v>meelelahutus</c:v>
                </c:pt>
                <c:pt idx="3">
                  <c:v>ostlemine</c:v>
                </c:pt>
                <c:pt idx="4">
                  <c:v>suhtlemine</c:v>
                </c:pt>
                <c:pt idx="5">
                  <c:v>ajakirjandus</c:v>
                </c:pt>
              </c:strCache>
            </c:strRef>
          </c:cat>
          <c:val>
            <c:numRef>
              <c:f>Leht1!$B$2:$B$7</c:f>
              <c:numCache>
                <c:formatCode>General</c:formatCode>
                <c:ptCount val="6"/>
                <c:pt idx="0">
                  <c:v>20</c:v>
                </c:pt>
                <c:pt idx="1">
                  <c:v>59</c:v>
                </c:pt>
                <c:pt idx="2">
                  <c:v>46</c:v>
                </c:pt>
                <c:pt idx="3">
                  <c:v>14</c:v>
                </c:pt>
                <c:pt idx="4">
                  <c:v>52</c:v>
                </c:pt>
                <c:pt idx="5">
                  <c:v>32</c:v>
                </c:pt>
              </c:numCache>
            </c:numRef>
          </c:val>
        </c:ser>
        <c:ser>
          <c:idx val="1"/>
          <c:order val="1"/>
          <c:tx>
            <c:strRef>
              <c:f>Leht1!$C$1</c:f>
              <c:strCache>
                <c:ptCount val="1"/>
                <c:pt idx="0">
                  <c:v>MÕNEVÕRRA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Leht1!$A$2:$A$7</c:f>
              <c:strCache>
                <c:ptCount val="6"/>
                <c:pt idx="0">
                  <c:v>õppetöö</c:v>
                </c:pt>
                <c:pt idx="1">
                  <c:v>e-kool</c:v>
                </c:pt>
                <c:pt idx="2">
                  <c:v>meelelahutus</c:v>
                </c:pt>
                <c:pt idx="3">
                  <c:v>ostlemine</c:v>
                </c:pt>
                <c:pt idx="4">
                  <c:v>suhtlemine</c:v>
                </c:pt>
                <c:pt idx="5">
                  <c:v>ajakirjandus</c:v>
                </c:pt>
              </c:strCache>
            </c:strRef>
          </c:cat>
          <c:val>
            <c:numRef>
              <c:f>Leht1!$C$2:$C$7</c:f>
              <c:numCache>
                <c:formatCode>General</c:formatCode>
                <c:ptCount val="6"/>
                <c:pt idx="0">
                  <c:v>30</c:v>
                </c:pt>
                <c:pt idx="1">
                  <c:v>7</c:v>
                </c:pt>
                <c:pt idx="2">
                  <c:v>14</c:v>
                </c:pt>
                <c:pt idx="3">
                  <c:v>22</c:v>
                </c:pt>
                <c:pt idx="4">
                  <c:v>11</c:v>
                </c:pt>
                <c:pt idx="5">
                  <c:v>21</c:v>
                </c:pt>
              </c:numCache>
            </c:numRef>
          </c:val>
        </c:ser>
        <c:ser>
          <c:idx val="2"/>
          <c:order val="2"/>
          <c:tx>
            <c:strRef>
              <c:f>Leht1!$D$1</c:f>
              <c:strCache>
                <c:ptCount val="1"/>
                <c:pt idx="0">
                  <c:v>MITTE ERITI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Leht1!$A$2:$A$7</c:f>
              <c:strCache>
                <c:ptCount val="6"/>
                <c:pt idx="0">
                  <c:v>õppetöö</c:v>
                </c:pt>
                <c:pt idx="1">
                  <c:v>e-kool</c:v>
                </c:pt>
                <c:pt idx="2">
                  <c:v>meelelahutus</c:v>
                </c:pt>
                <c:pt idx="3">
                  <c:v>ostlemine</c:v>
                </c:pt>
                <c:pt idx="4">
                  <c:v>suhtlemine</c:v>
                </c:pt>
                <c:pt idx="5">
                  <c:v>ajakirjandus</c:v>
                </c:pt>
              </c:strCache>
            </c:strRef>
          </c:cat>
          <c:val>
            <c:numRef>
              <c:f>Leht1!$D$2:$D$7</c:f>
              <c:numCache>
                <c:formatCode>General</c:formatCode>
                <c:ptCount val="6"/>
                <c:pt idx="0">
                  <c:v>16</c:v>
                </c:pt>
                <c:pt idx="1">
                  <c:v>1</c:v>
                </c:pt>
                <c:pt idx="2">
                  <c:v>5</c:v>
                </c:pt>
                <c:pt idx="3">
                  <c:v>19</c:v>
                </c:pt>
                <c:pt idx="4">
                  <c:v>4</c:v>
                </c:pt>
                <c:pt idx="5">
                  <c:v>8</c:v>
                </c:pt>
              </c:numCache>
            </c:numRef>
          </c:val>
        </c:ser>
        <c:ser>
          <c:idx val="3"/>
          <c:order val="3"/>
          <c:tx>
            <c:strRef>
              <c:f>Leht1!$E$1</c:f>
              <c:strCache>
                <c:ptCount val="1"/>
                <c:pt idx="0">
                  <c:v>ÜLDSE MITTE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Leht1!$A$2:$A$7</c:f>
              <c:strCache>
                <c:ptCount val="6"/>
                <c:pt idx="0">
                  <c:v>õppetöö</c:v>
                </c:pt>
                <c:pt idx="1">
                  <c:v>e-kool</c:v>
                </c:pt>
                <c:pt idx="2">
                  <c:v>meelelahutus</c:v>
                </c:pt>
                <c:pt idx="3">
                  <c:v>ostlemine</c:v>
                </c:pt>
                <c:pt idx="4">
                  <c:v>suhtlemine</c:v>
                </c:pt>
                <c:pt idx="5">
                  <c:v>ajakirjandus</c:v>
                </c:pt>
              </c:strCache>
            </c:strRef>
          </c:cat>
          <c:val>
            <c:numRef>
              <c:f>Leht1!$E$2:$E$7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13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229568"/>
        <c:axId val="23231104"/>
        <c:axId val="0"/>
      </c:bar3DChart>
      <c:catAx>
        <c:axId val="23229568"/>
        <c:scaling>
          <c:orientation val="minMax"/>
        </c:scaling>
        <c:delete val="0"/>
        <c:axPos val="l"/>
        <c:majorTickMark val="out"/>
        <c:minorTickMark val="none"/>
        <c:tickLblPos val="nextTo"/>
        <c:crossAx val="23231104"/>
        <c:crosses val="autoZero"/>
        <c:auto val="1"/>
        <c:lblAlgn val="ctr"/>
        <c:lblOffset val="100"/>
        <c:noMultiLvlLbl val="0"/>
      </c:catAx>
      <c:valAx>
        <c:axId val="23231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229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Leht1!$B$1</c:f>
              <c:strCache>
                <c:ptCount val="1"/>
                <c:pt idx="0">
                  <c:v>ARVAMUSED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Leht1!$A$2:$A$5</c:f>
              <c:strCache>
                <c:ptCount val="4"/>
                <c:pt idx="0">
                  <c:v>NÄGEMINE</c:v>
                </c:pt>
                <c:pt idx="1">
                  <c:v>KOOLITÖÖ</c:v>
                </c:pt>
                <c:pt idx="2">
                  <c:v>SÕBRAD</c:v>
                </c:pt>
                <c:pt idx="3">
                  <c:v>MUU</c:v>
                </c:pt>
              </c:strCache>
            </c:strRef>
          </c:cat>
          <c:val>
            <c:numRef>
              <c:f>Leht1!$B$2:$B$5</c:f>
              <c:numCache>
                <c:formatCode>General</c:formatCode>
                <c:ptCount val="4"/>
                <c:pt idx="0">
                  <c:v>31</c:v>
                </c:pt>
                <c:pt idx="1">
                  <c:v>15</c:v>
                </c:pt>
                <c:pt idx="2">
                  <c:v>13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Leht1!$B$1</c:f>
              <c:strCache>
                <c:ptCount val="1"/>
                <c:pt idx="0">
                  <c:v>ETTEPANEKUD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Leht1!$A$2:$A$5</c:f>
              <c:strCache>
                <c:ptCount val="4"/>
                <c:pt idx="0">
                  <c:v>HOBID, TRENN</c:v>
                </c:pt>
                <c:pt idx="1">
                  <c:v>PIIRATUD AEG</c:v>
                </c:pt>
                <c:pt idx="2">
                  <c:v>SÕBRAD</c:v>
                </c:pt>
                <c:pt idx="3">
                  <c:v>MUU</c:v>
                </c:pt>
              </c:strCache>
            </c:strRef>
          </c:cat>
          <c:val>
            <c:numRef>
              <c:f>Leht1!$B$2:$B$5</c:f>
              <c:numCache>
                <c:formatCode>General</c:formatCode>
                <c:ptCount val="4"/>
                <c:pt idx="0">
                  <c:v>53</c:v>
                </c:pt>
                <c:pt idx="1">
                  <c:v>27</c:v>
                </c:pt>
                <c:pt idx="2">
                  <c:v>49</c:v>
                </c:pt>
                <c:pt idx="3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5234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1852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4661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448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3734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2188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59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259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7215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1156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6899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25FC3-3EB5-4011-85E6-8C4FAE121CF5}" type="datetimeFigureOut">
              <a:rPr lang="et-EE" smtClean="0"/>
              <a:t>23.04.2014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E735-1DB9-4508-837E-FB8DF8FE8A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79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txBody>
          <a:bodyPr>
            <a:normAutofit/>
          </a:bodyPr>
          <a:lstStyle/>
          <a:p>
            <a:r>
              <a:rPr lang="et-EE" b="1" dirty="0" smtClean="0">
                <a:solidFill>
                  <a:srgbClr val="0000FF"/>
                </a:solidFill>
              </a:rPr>
              <a:t>Arvuti kasutamine Avinurme Gümnaasiumi 5.-9.klassi õpilaste seas</a:t>
            </a:r>
            <a:endParaRPr lang="et-EE" b="1" dirty="0">
              <a:solidFill>
                <a:srgbClr val="0000FF"/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7030A0"/>
                </a:solidFill>
              </a:rPr>
              <a:t>Küsitluse kokkuvõte</a:t>
            </a:r>
            <a:endParaRPr lang="et-EE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74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00FF"/>
                </a:solidFill>
              </a:rPr>
              <a:t>JÄRELDUSED</a:t>
            </a:r>
            <a:endParaRPr lang="et-EE" b="1" dirty="0">
              <a:solidFill>
                <a:srgbClr val="0000FF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r>
              <a:rPr lang="et-EE" sz="2400" dirty="0" smtClean="0"/>
              <a:t>Arvutit kasutatakse enamasti suhtlemiseks ja meelelahutuseks.</a:t>
            </a:r>
          </a:p>
          <a:p>
            <a:r>
              <a:rPr lang="et-EE" sz="2400" dirty="0" smtClean="0"/>
              <a:t>Internet on omandanud noorte elus olulise rolli ning internetis käitumise reeglitega ollakse kursis.</a:t>
            </a:r>
          </a:p>
          <a:p>
            <a:r>
              <a:rPr lang="et-EE" sz="2400" dirty="0" smtClean="0"/>
              <a:t>Arvutisoleku otstarbekat aega üldiselt teatakse, kuid seda ei järgita.</a:t>
            </a:r>
          </a:p>
          <a:p>
            <a:r>
              <a:rPr lang="et-EE" sz="2400" dirty="0" smtClean="0"/>
              <a:t>Edaspidi </a:t>
            </a:r>
            <a:r>
              <a:rPr lang="et-EE" sz="2400" dirty="0" smtClean="0"/>
              <a:t>võiks uurida: 1. Kas arvutis pikalt aega veetvad koolinoored kasutavad ise ka neid tegevusi, mida nad arvuti liigkasutamise vastu  välja pakkusid. </a:t>
            </a:r>
          </a:p>
          <a:p>
            <a:r>
              <a:rPr lang="et-EE" sz="2400" dirty="0" smtClean="0"/>
              <a:t>                                         2. Milliseid vahendeid õpilased arvuti asemel internetile ligipääsuks kasutavad  ja mida nad nende mõjust arvavad.  </a:t>
            </a:r>
          </a:p>
          <a:p>
            <a:pPr marL="0" indent="0">
              <a:buNone/>
            </a:pPr>
            <a:r>
              <a:rPr lang="et-EE" sz="2400" dirty="0" smtClean="0"/>
              <a:t>  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3596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t-EE" sz="4800" b="1" dirty="0" smtClean="0">
                <a:solidFill>
                  <a:srgbClr val="0000FF"/>
                </a:solidFill>
              </a:rPr>
              <a:t>TÄNAME KUULAMAST!</a:t>
            </a:r>
            <a:endParaRPr lang="et-EE" sz="4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8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t-EE" sz="2800" i="1" dirty="0" smtClean="0">
                <a:solidFill>
                  <a:srgbClr val="0000FF"/>
                </a:solidFill>
              </a:rPr>
              <a:t>Arvuti kasutamine AG 5.-9.kl õpilaste seas</a:t>
            </a:r>
            <a:endParaRPr lang="et-EE" sz="2800" i="1" dirty="0">
              <a:solidFill>
                <a:srgbClr val="0000FF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LÄBIVIIMINE</a:t>
            </a:r>
            <a:r>
              <a:rPr lang="et-EE" dirty="0" smtClean="0"/>
              <a:t>:  2.- 17. aprill 2014</a:t>
            </a:r>
          </a:p>
          <a:p>
            <a:r>
              <a:rPr lang="et-EE" dirty="0" smtClean="0">
                <a:solidFill>
                  <a:srgbClr val="FF0000"/>
                </a:solidFill>
              </a:rPr>
              <a:t>VALIM</a:t>
            </a:r>
            <a:r>
              <a:rPr lang="et-EE" dirty="0" smtClean="0"/>
              <a:t>: kõik 7.aprillil koolis olnud 5.-9.kl </a:t>
            </a:r>
          </a:p>
          <a:p>
            <a:pPr marL="0" indent="0">
              <a:buNone/>
            </a:pPr>
            <a:r>
              <a:rPr lang="et-EE" dirty="0" smtClean="0"/>
              <a:t>                  õpilased</a:t>
            </a:r>
          </a:p>
          <a:p>
            <a:r>
              <a:rPr lang="et-EE" dirty="0" smtClean="0">
                <a:solidFill>
                  <a:srgbClr val="FF0000"/>
                </a:solidFill>
              </a:rPr>
              <a:t>EESMÄRK</a:t>
            </a:r>
            <a:r>
              <a:rPr lang="et-EE" dirty="0" smtClean="0"/>
              <a:t>: uurida 5.-9.kl õpilaste arvutikasutus-harjumusi ning selgitada välja õpilaste teadlikkus arvuti mõju kohta </a:t>
            </a:r>
          </a:p>
          <a:p>
            <a:r>
              <a:rPr lang="et-EE" dirty="0" smtClean="0">
                <a:solidFill>
                  <a:srgbClr val="FF0000"/>
                </a:solidFill>
              </a:rPr>
              <a:t>MEETODID</a:t>
            </a:r>
            <a:r>
              <a:rPr lang="et-EE" dirty="0" smtClean="0"/>
              <a:t>: veebipõhine küsitlus </a:t>
            </a:r>
            <a:r>
              <a:rPr lang="et-EE" dirty="0" err="1" smtClean="0"/>
              <a:t>Google</a:t>
            </a:r>
            <a:r>
              <a:rPr lang="et-EE" dirty="0" smtClean="0"/>
              <a:t> </a:t>
            </a:r>
            <a:r>
              <a:rPr lang="et-EE" dirty="0" err="1" smtClean="0"/>
              <a:t>Docs</a:t>
            </a:r>
            <a:r>
              <a:rPr lang="et-EE" dirty="0" smtClean="0"/>
              <a:t> keskkonnas, andmete analüüs kontoritarkvara MS </a:t>
            </a:r>
            <a:r>
              <a:rPr lang="et-EE" dirty="0" err="1" smtClean="0"/>
              <a:t>Exel</a:t>
            </a:r>
            <a:r>
              <a:rPr lang="et-EE" dirty="0" smtClean="0"/>
              <a:t> abil</a:t>
            </a:r>
          </a:p>
          <a:p>
            <a:r>
              <a:rPr lang="et-EE" dirty="0" smtClean="0">
                <a:solidFill>
                  <a:srgbClr val="FF0000"/>
                </a:solidFill>
              </a:rPr>
              <a:t>KÜSITLUS</a:t>
            </a:r>
            <a:r>
              <a:rPr lang="et-EE" dirty="0" smtClean="0"/>
              <a:t>: küsimustik 7 küsimusega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2688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t-EE" sz="2800" i="1" dirty="0" smtClean="0">
                <a:solidFill>
                  <a:srgbClr val="0000FF"/>
                </a:solidFill>
              </a:rPr>
              <a:t>Arvuti kasutamine AG 5.-9.kl õpilaste seas</a:t>
            </a:r>
            <a:endParaRPr lang="et-EE" sz="28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 </a:t>
            </a:r>
            <a:endParaRPr lang="et-EE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170264011"/>
              </p:ext>
            </p:extLst>
          </p:nvPr>
        </p:nvGraphicFramePr>
        <p:xfrm>
          <a:off x="611560" y="1124744"/>
          <a:ext cx="820891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765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>
                <a:solidFill>
                  <a:srgbClr val="0000FF"/>
                </a:solidFill>
              </a:rPr>
              <a:t>Kui palju aega ja milleks kulub keskmiselt päevas arvutis olemisele?</a:t>
            </a:r>
            <a:endParaRPr lang="et-EE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268203"/>
              </p:ext>
            </p:extLst>
          </p:nvPr>
        </p:nvGraphicFramePr>
        <p:xfrm>
          <a:off x="179512" y="1484784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248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>
                <a:solidFill>
                  <a:srgbClr val="0000FF"/>
                </a:solidFill>
              </a:rPr>
              <a:t>Arvuti kasutamise oskuste hindamine</a:t>
            </a:r>
            <a:endParaRPr lang="et-EE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168227"/>
              </p:ext>
            </p:extLst>
          </p:nvPr>
        </p:nvGraphicFramePr>
        <p:xfrm>
          <a:off x="395536" y="1268760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844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00FF"/>
                </a:solidFill>
              </a:rPr>
              <a:t>Tegevused internetis</a:t>
            </a:r>
            <a:endParaRPr lang="et-EE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012543"/>
              </p:ext>
            </p:extLst>
          </p:nvPr>
        </p:nvGraphicFramePr>
        <p:xfrm>
          <a:off x="251520" y="1196752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9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00FF"/>
                </a:solidFill>
              </a:rPr>
              <a:t>Seisukohad seoses arvutiga</a:t>
            </a:r>
            <a:endParaRPr lang="et-EE" b="1" dirty="0">
              <a:solidFill>
                <a:srgbClr val="0000FF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84576"/>
          </a:xfrm>
        </p:spPr>
        <p:txBody>
          <a:bodyPr>
            <a:normAutofit/>
          </a:bodyPr>
          <a:lstStyle/>
          <a:p>
            <a:r>
              <a:rPr lang="et-EE" dirty="0" smtClean="0"/>
              <a:t>Tean internetis käitumise reegleid - </a:t>
            </a:r>
            <a:r>
              <a:rPr lang="et-EE" dirty="0" smtClean="0">
                <a:solidFill>
                  <a:srgbClr val="006600"/>
                </a:solidFill>
              </a:rPr>
              <a:t>62</a:t>
            </a:r>
          </a:p>
          <a:p>
            <a:r>
              <a:rPr lang="et-EE" dirty="0" smtClean="0"/>
              <a:t>Arvuti on igapäevaelus toimetulekuks vajalik – </a:t>
            </a:r>
            <a:r>
              <a:rPr lang="et-EE" dirty="0" smtClean="0">
                <a:solidFill>
                  <a:srgbClr val="006600"/>
                </a:solidFill>
              </a:rPr>
              <a:t>49</a:t>
            </a:r>
            <a:r>
              <a:rPr lang="et-EE" dirty="0" smtClean="0"/>
              <a:t> /</a:t>
            </a:r>
            <a:r>
              <a:rPr lang="et-EE" dirty="0" smtClean="0">
                <a:solidFill>
                  <a:srgbClr val="FF0000"/>
                </a:solidFill>
              </a:rPr>
              <a:t>2</a:t>
            </a:r>
          </a:p>
          <a:p>
            <a:r>
              <a:rPr lang="et-EE" dirty="0" smtClean="0"/>
              <a:t>Tean kui palju on otstarbekas arvutis olla –</a:t>
            </a:r>
            <a:r>
              <a:rPr lang="et-EE" dirty="0" smtClean="0">
                <a:solidFill>
                  <a:srgbClr val="FF0000"/>
                </a:solidFill>
              </a:rPr>
              <a:t> </a:t>
            </a:r>
            <a:r>
              <a:rPr lang="et-EE" dirty="0" smtClean="0">
                <a:solidFill>
                  <a:srgbClr val="006600"/>
                </a:solidFill>
              </a:rPr>
              <a:t>45</a:t>
            </a:r>
            <a:r>
              <a:rPr lang="et-EE" dirty="0" smtClean="0"/>
              <a:t>/</a:t>
            </a:r>
            <a:r>
              <a:rPr lang="et-EE" dirty="0" smtClean="0">
                <a:solidFill>
                  <a:srgbClr val="FF0000"/>
                </a:solidFill>
              </a:rPr>
              <a:t> 3</a:t>
            </a:r>
          </a:p>
          <a:p>
            <a:r>
              <a:rPr lang="et-EE" dirty="0" smtClean="0"/>
              <a:t>Arvutis kaob ajataju – </a:t>
            </a:r>
            <a:r>
              <a:rPr lang="et-EE" dirty="0" smtClean="0">
                <a:solidFill>
                  <a:srgbClr val="006600"/>
                </a:solidFill>
              </a:rPr>
              <a:t>37</a:t>
            </a:r>
            <a:r>
              <a:rPr lang="et-EE" dirty="0" smtClean="0"/>
              <a:t> / </a:t>
            </a:r>
            <a:r>
              <a:rPr lang="et-EE" dirty="0" smtClean="0">
                <a:solidFill>
                  <a:srgbClr val="FF0000"/>
                </a:solidFill>
              </a:rPr>
              <a:t>24</a:t>
            </a:r>
          </a:p>
          <a:p>
            <a:r>
              <a:rPr lang="et-EE" dirty="0" smtClean="0"/>
              <a:t>Arvuti on oluline tarbeese – </a:t>
            </a:r>
            <a:r>
              <a:rPr lang="et-EE" dirty="0" smtClean="0">
                <a:solidFill>
                  <a:srgbClr val="006600"/>
                </a:solidFill>
              </a:rPr>
              <a:t>37</a:t>
            </a:r>
            <a:r>
              <a:rPr lang="et-EE" dirty="0" smtClean="0"/>
              <a:t> / </a:t>
            </a:r>
            <a:r>
              <a:rPr lang="et-EE" dirty="0" smtClean="0">
                <a:solidFill>
                  <a:srgbClr val="FF0000"/>
                </a:solidFill>
              </a:rPr>
              <a:t>22</a:t>
            </a:r>
          </a:p>
          <a:p>
            <a:r>
              <a:rPr lang="et-EE" dirty="0" smtClean="0"/>
              <a:t>Tunnen halvasti kui ei saa internetti – </a:t>
            </a:r>
            <a:r>
              <a:rPr lang="et-EE" dirty="0" smtClean="0">
                <a:solidFill>
                  <a:srgbClr val="006600"/>
                </a:solidFill>
              </a:rPr>
              <a:t>22</a:t>
            </a:r>
            <a:r>
              <a:rPr lang="et-EE" dirty="0" smtClean="0"/>
              <a:t> / </a:t>
            </a:r>
            <a:r>
              <a:rPr lang="et-EE" dirty="0" smtClean="0">
                <a:solidFill>
                  <a:srgbClr val="FF0000"/>
                </a:solidFill>
              </a:rPr>
              <a:t>37</a:t>
            </a:r>
          </a:p>
          <a:p>
            <a:r>
              <a:rPr lang="et-EE" dirty="0" smtClean="0"/>
              <a:t>Konto omamine on eluliselt vajalik – </a:t>
            </a:r>
            <a:r>
              <a:rPr lang="et-EE" dirty="0" smtClean="0">
                <a:solidFill>
                  <a:srgbClr val="006600"/>
                </a:solidFill>
              </a:rPr>
              <a:t>18</a:t>
            </a:r>
            <a:r>
              <a:rPr lang="et-EE" dirty="0" smtClean="0"/>
              <a:t> /</a:t>
            </a:r>
            <a:r>
              <a:rPr lang="et-EE" dirty="0" smtClean="0">
                <a:solidFill>
                  <a:srgbClr val="FF0000"/>
                </a:solidFill>
              </a:rPr>
              <a:t>28</a:t>
            </a:r>
          </a:p>
          <a:p>
            <a:r>
              <a:rPr lang="et-EE" dirty="0" smtClean="0"/>
              <a:t>Arvuti tõttu on jäänud õppimata – </a:t>
            </a:r>
            <a:r>
              <a:rPr lang="et-EE" dirty="0" smtClean="0">
                <a:solidFill>
                  <a:srgbClr val="006600"/>
                </a:solidFill>
              </a:rPr>
              <a:t>14 </a:t>
            </a:r>
            <a:r>
              <a:rPr lang="et-EE" dirty="0" smtClean="0"/>
              <a:t>/</a:t>
            </a:r>
            <a:r>
              <a:rPr lang="et-EE" dirty="0" smtClean="0">
                <a:solidFill>
                  <a:srgbClr val="FF0000"/>
                </a:solidFill>
              </a:rPr>
              <a:t>39</a:t>
            </a:r>
          </a:p>
          <a:p>
            <a:pPr marL="0" indent="0">
              <a:buNone/>
            </a:pPr>
            <a:endParaRPr lang="et-E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7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rgbClr val="0000FF"/>
                </a:solidFill>
              </a:rPr>
              <a:t>Arvuti negatiivne mõju </a:t>
            </a:r>
            <a:endParaRPr lang="et-EE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49521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1421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>
                <a:solidFill>
                  <a:srgbClr val="0000FF"/>
                </a:solidFill>
              </a:rPr>
              <a:t>Kuidas hoiduda arvuti liigkasutamisest?</a:t>
            </a:r>
            <a:endParaRPr lang="et-EE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412699"/>
              </p:ext>
            </p:extLst>
          </p:nvPr>
        </p:nvGraphicFramePr>
        <p:xfrm>
          <a:off x="323528" y="1268760"/>
          <a:ext cx="856895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267</Words>
  <Application>Microsoft Office PowerPoint</Application>
  <PresentationFormat>Ekraaniseanss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2" baseType="lpstr">
      <vt:lpstr>Tarkvarakomplekti Office kujundus</vt:lpstr>
      <vt:lpstr>Arvuti kasutamine Avinurme Gümnaasiumi 5.-9.klassi õpilaste seas</vt:lpstr>
      <vt:lpstr>Arvuti kasutamine AG 5.-9.kl õpilaste seas</vt:lpstr>
      <vt:lpstr>Arvuti kasutamine AG 5.-9.kl õpilaste seas</vt:lpstr>
      <vt:lpstr>Kui palju aega ja milleks kulub keskmiselt päevas arvutis olemisele?</vt:lpstr>
      <vt:lpstr>Arvuti kasutamise oskuste hindamine</vt:lpstr>
      <vt:lpstr>Tegevused internetis</vt:lpstr>
      <vt:lpstr>Seisukohad seoses arvutiga</vt:lpstr>
      <vt:lpstr>Arvuti negatiivne mõju </vt:lpstr>
      <vt:lpstr>Kuidas hoiduda arvuti liigkasutamisest?</vt:lpstr>
      <vt:lpstr>JÄRELDUSED</vt:lpstr>
      <vt:lpstr>PowerPointi esitlus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Arvuti kasutamine Avinurme Gümnaasiumi 5.-9.klassi õpilaste seas</dc:title>
  <dc:creator>Leida Pikas</dc:creator>
  <cp:lastModifiedBy>Leida Pikas</cp:lastModifiedBy>
  <cp:revision>15</cp:revision>
  <dcterms:created xsi:type="dcterms:W3CDTF">2014-04-16T20:16:31Z</dcterms:created>
  <dcterms:modified xsi:type="dcterms:W3CDTF">2014-04-23T03:50:39Z</dcterms:modified>
</cp:coreProperties>
</file>