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63" r:id="rId12"/>
    <p:sldId id="271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4" autoAdjust="0"/>
  </p:normalViewPr>
  <p:slideViewPr>
    <p:cSldViewPr>
      <p:cViewPr varScale="1">
        <p:scale>
          <a:sx n="93" d="100"/>
          <a:sy n="93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C29E-C112-40FD-A1F4-BF900877D94A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72607-5E95-4400-8D42-A8724473A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297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oor.targaltinternetis.ee/kuber-kiusamin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targaltinternetis.ee/wp-content/uploads/2015/12/kyberkiusamine.ht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Vaata ka: </a:t>
            </a:r>
            <a:r>
              <a:rPr lang="et-E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http://noor.targaltinternetis.ee/kuber-kiusamine/</a:t>
            </a:r>
            <a:r>
              <a:rPr lang="et-E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Lisaks saab teha ülesande:</a:t>
            </a:r>
            <a:r>
              <a:rPr lang="et-EE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t-E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http://www.targaltinternetis.ee/wp-content/uploads/2015/12/kyberkiusamine.htm</a:t>
            </a:r>
            <a:endParaRPr lang="et-E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t-EE" u="none" dirty="0" smtClean="0"/>
          </a:p>
          <a:p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Füüsilise vägivalla ning sõnalise kiusamise kõrval koolides esineb järjest rohkem </a:t>
            </a:r>
            <a:r>
              <a:rPr lang="et-E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küberkiusamist</a:t>
            </a:r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Internetikeskkonnas toimuv kiusamine võib lastelt viia kooliskäimise lusti ja põhjustada tõsise depressiooni. Teise inimese nimele tehtud libakontod, sõimamine ja ähvardamine foorumites, võõraste piltide üles riputamine ja moonutamine - need on vaid mõned </a:t>
            </a:r>
            <a:r>
              <a:rPr lang="et-E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küberkiusamise</a:t>
            </a:r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vormid, millega noored internetis kokku puutuvad.</a:t>
            </a:r>
            <a:b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Soovitusi </a:t>
            </a:r>
            <a:r>
              <a:rPr lang="et-E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küberkiusamise</a:t>
            </a:r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tõkestamiseks:</a:t>
            </a:r>
          </a:p>
          <a:p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suhtluskanalites blokeeri kiusaja. Kui keegi saadab sulle mõnes virtuaalses suhtluskanalis (MSN, Facebook, jutukad jne) mõnitava ja halvustava sisuga sõnumeid ja teateid, siis blokeeri teadete saatja;</a:t>
            </a:r>
          </a:p>
          <a:p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kopeeri halvustava sisuga teated, et neid vajaduse korral saaks hiljem kasutada kriminaalasjas tõenditena;</a:t>
            </a:r>
          </a:p>
          <a:p>
            <a:r>
              <a:rPr lang="et-E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suhtlusportaalides lõpeta kiusaja tegevus. Selleks teavita portaali pidajat kiusaja tegevusest.</a:t>
            </a:r>
          </a:p>
          <a:p>
            <a:endParaRPr lang="et-EE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646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504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Tooli peal</a:t>
            </a:r>
            <a:r>
              <a:rPr lang="et-EE" baseline="0" dirty="0" smtClean="0"/>
              <a:t> ei või istuda jalg üle põlve, küürus, jalad laua peal, selg ilma toetuseta jne. jne. </a:t>
            </a:r>
          </a:p>
          <a:p>
            <a:endParaRPr lang="et-EE" baseline="0" dirty="0" smtClean="0"/>
          </a:p>
          <a:p>
            <a:r>
              <a:rPr lang="et-EE" baseline="0" dirty="0" smtClean="0"/>
              <a:t>Kui teil on FB ja link avaneb.. Siis võib näidata ka seda: https://www.facebook.com/video.php?v=10151982139548790&amp;set=vb.787693789&amp;type=2&amp;theater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96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56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98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432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873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244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07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4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88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781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735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D1C2-09F1-4913-97F2-53CCC3CEB64F}" type="datetimeFigureOut">
              <a:rPr lang="et-EE" smtClean="0"/>
              <a:t>17.06.2016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11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teabi.ee/" TargetMode="External"/><Relationship Id="rId2" Type="http://schemas.openxmlformats.org/officeDocument/2006/relationships/hyperlink" Target="http://www.nutikaitse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jYdvOf9UK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kWLWIEjik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r9dpVhQIw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iseamet.ee/fileadmin/dok/Keskkonnatervis/haridus_ja_sotsiaal/opitegevus_juhe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E-ohutusest õpilastele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3</a:t>
            </a:r>
            <a:r>
              <a:rPr lang="et-EE" dirty="0" smtClean="0"/>
              <a:t>.-6. klass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281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Privaatsus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Õpetaja küsib, kuidas on lapsed senini aru saanud, mis on privaatsus?</a:t>
            </a:r>
          </a:p>
          <a:p>
            <a:r>
              <a:rPr lang="et-EE" dirty="0" smtClean="0"/>
              <a:t>Harjutus: õpetaja palub õpilastel tõusta püsti ja sulgeda käega suu, kui vastav tegevus või info on nende meelest privaatne. Kes ei arva jääb oma kohale istuma. </a:t>
            </a:r>
          </a:p>
          <a:p>
            <a:r>
              <a:rPr lang="et-EE" b="1" dirty="0" smtClean="0"/>
              <a:t>Loetelu: pilt internetis; kodune aadress; telefoni number; hinded; spordivõistluse tulemus; milline telefon sul on; e-maili aadress; kus koolis sa õpid; mis kell sinu ringitund hakkab; pere läheb reisile.</a:t>
            </a:r>
          </a:p>
          <a:p>
            <a:r>
              <a:rPr lang="et-EE" dirty="0" smtClean="0"/>
              <a:t>Õpetajaga arutatakse, mis võib juhtuda, kui info jõuab interneti kaudu vale inimese juurde.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679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Klassi reeglid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Millised on meie klassi interneti ja nutiseadmete kasutamise reeglid klassis ja vahetunnis?</a:t>
            </a:r>
            <a:endParaRPr lang="et-EE" dirty="0"/>
          </a:p>
          <a:p>
            <a:r>
              <a:rPr lang="et-EE" dirty="0" smtClean="0"/>
              <a:t>Lapsed pakuvad reegleid ja õpetaja paneb need tahvlile kirja. </a:t>
            </a:r>
          </a:p>
          <a:p>
            <a:r>
              <a:rPr lang="et-EE" dirty="0" smtClean="0"/>
              <a:t>Otsustage, millised 5-6 reeglit on kõige olulisemad ja millest tuleb edaspidi koolis kinni pidada. </a:t>
            </a:r>
          </a:p>
          <a:p>
            <a:endParaRPr lang="et-EE" dirty="0" smtClean="0"/>
          </a:p>
          <a:p>
            <a:r>
              <a:rPr lang="et-EE" dirty="0" smtClean="0"/>
              <a:t>NB! Selle kohta võiks disainida plakati ja panna </a:t>
            </a:r>
            <a:r>
              <a:rPr lang="et-EE" dirty="0"/>
              <a:t>k</a:t>
            </a:r>
            <a:r>
              <a:rPr lang="et-EE" dirty="0" smtClean="0"/>
              <a:t>lassi üles. </a:t>
            </a:r>
            <a:endParaRPr lang="et-EE" dirty="0"/>
          </a:p>
        </p:txBody>
      </p:sp>
      <p:pic>
        <p:nvPicPr>
          <p:cNvPr id="3074" name="Picture 2" descr="http://www.patrina.com/wp-content/uploads/2012/09/regulatory-compliance-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3638178" cy="363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8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Abiveebid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u="sng" dirty="0" smtClean="0">
                <a:solidFill>
                  <a:srgbClr val="0070C0"/>
                </a:solidFill>
              </a:rPr>
              <a:t>Laps.targaltinternetis.ee </a:t>
            </a:r>
            <a:r>
              <a:rPr lang="et-EE" dirty="0"/>
              <a:t> </a:t>
            </a:r>
            <a:r>
              <a:rPr lang="et-EE" dirty="0" smtClean="0"/>
              <a:t>- laps leiab sealt temaatilised multikad, nõuanded, mängud.</a:t>
            </a:r>
            <a:endParaRPr lang="et-EE" u="sng" dirty="0" smtClean="0">
              <a:solidFill>
                <a:srgbClr val="0070C0"/>
              </a:solidFill>
            </a:endParaRPr>
          </a:p>
          <a:p>
            <a:r>
              <a:rPr lang="et-EE" u="sng" dirty="0" smtClean="0">
                <a:solidFill>
                  <a:srgbClr val="0070C0"/>
                </a:solidFill>
              </a:rPr>
              <a:t>Noor.targaltinternetis.ee</a:t>
            </a:r>
            <a:r>
              <a:rPr lang="et-EE" dirty="0" smtClean="0"/>
              <a:t>  - noor leiab sealt kasulikke nõuandeid, mänge, teste, videoid jne interneti ja nutiseadmete kasutamiseks.</a:t>
            </a:r>
          </a:p>
          <a:p>
            <a:r>
              <a:rPr lang="et-EE" u="sng" dirty="0">
                <a:hlinkClick r:id="rId2"/>
              </a:rPr>
              <a:t>www.nutikaitse.ee</a:t>
            </a:r>
            <a:r>
              <a:rPr lang="et-EE" dirty="0"/>
              <a:t> </a:t>
            </a:r>
            <a:r>
              <a:rPr lang="et-EE" dirty="0" smtClean="0"/>
              <a:t> - nõuanded nutiseadmete kasutamiseks.</a:t>
            </a:r>
            <a:endParaRPr lang="et-EE" dirty="0"/>
          </a:p>
          <a:p>
            <a:r>
              <a:rPr lang="et-EE" dirty="0"/>
              <a:t>Nõu ja abi saamiseks on võimalik </a:t>
            </a:r>
            <a:r>
              <a:rPr lang="et-EE" dirty="0" smtClean="0"/>
              <a:t>pöörduda </a:t>
            </a:r>
            <a:r>
              <a:rPr lang="et-EE" dirty="0" err="1" smtClean="0"/>
              <a:t>Lasteabi</a:t>
            </a:r>
            <a:r>
              <a:rPr lang="et-EE" dirty="0" smtClean="0"/>
              <a:t> telefoni </a:t>
            </a:r>
            <a:r>
              <a:rPr lang="et-EE" dirty="0"/>
              <a:t>poole, mille telefon on 116111 ning veebileht </a:t>
            </a:r>
            <a:r>
              <a:rPr lang="et-EE" u="sng" dirty="0" smtClean="0">
                <a:hlinkClick r:id="rId3"/>
              </a:rPr>
              <a:t>www.lasteabi.ee</a:t>
            </a:r>
            <a:r>
              <a:rPr lang="et-EE" u="sng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3348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Tegevuste eesmärk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Teada saada:</a:t>
            </a:r>
          </a:p>
          <a:p>
            <a:pPr lvl="1"/>
            <a:r>
              <a:rPr lang="et-EE" dirty="0" smtClean="0"/>
              <a:t>milliseid keskkondi kasutavad lapsed ja täiskasvanud;</a:t>
            </a:r>
          </a:p>
          <a:p>
            <a:pPr lvl="1"/>
            <a:r>
              <a:rPr lang="et-EE" dirty="0"/>
              <a:t>k</a:t>
            </a:r>
            <a:r>
              <a:rPr lang="et-EE" dirty="0" smtClean="0"/>
              <a:t>uidas kasutatakse enamasti mobiiltelefone.</a:t>
            </a:r>
          </a:p>
          <a:p>
            <a:r>
              <a:rPr lang="et-EE" dirty="0"/>
              <a:t>A</a:t>
            </a:r>
            <a:r>
              <a:rPr lang="et-EE" dirty="0" smtClean="0"/>
              <a:t>rutada soovituslike reeglite üle tehnika kasutamisel sh. </a:t>
            </a:r>
            <a:r>
              <a:rPr lang="et-EE" dirty="0" err="1" smtClean="0"/>
              <a:t>küberkiusamine</a:t>
            </a:r>
            <a:r>
              <a:rPr lang="et-EE" dirty="0" smtClean="0"/>
              <a:t>.</a:t>
            </a:r>
          </a:p>
          <a:p>
            <a:r>
              <a:rPr lang="et-EE" dirty="0" smtClean="0"/>
              <a:t>Arutada õige kehaasendi ja tervisekaitse üle tehnika kasutamisel.</a:t>
            </a:r>
          </a:p>
          <a:p>
            <a:r>
              <a:rPr lang="et-EE" dirty="0" smtClean="0"/>
              <a:t>Selgitada privaatsuse mõistet.</a:t>
            </a:r>
          </a:p>
          <a:p>
            <a:pPr lvl="1"/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338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Päike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628800"/>
            <a:ext cx="6696744" cy="4813995"/>
          </a:xfrm>
        </p:spPr>
        <p:txBody>
          <a:bodyPr>
            <a:normAutofit/>
          </a:bodyPr>
          <a:lstStyle/>
          <a:p>
            <a:r>
              <a:rPr lang="et-EE" dirty="0" smtClean="0"/>
              <a:t>Joonista paberile päike</a:t>
            </a:r>
          </a:p>
          <a:p>
            <a:pPr lvl="1"/>
            <a:r>
              <a:rPr lang="et-EE" dirty="0" smtClean="0"/>
              <a:t>iga kiire otsa kirjuta rohelise värviga, mida teed sina internetis.</a:t>
            </a:r>
          </a:p>
          <a:p>
            <a:pPr lvl="1"/>
            <a:r>
              <a:rPr lang="et-EE" dirty="0"/>
              <a:t>s</a:t>
            </a:r>
            <a:r>
              <a:rPr lang="et-EE" dirty="0" smtClean="0"/>
              <a:t>inise värviga kirjuta, mida teevad internetis sinu vanemad.</a:t>
            </a:r>
          </a:p>
          <a:p>
            <a:pPr lvl="1"/>
            <a:r>
              <a:rPr lang="et-EE" dirty="0" smtClean="0"/>
              <a:t>punase värviga tõmba ring alla nendele tegevustele, mida teed interneti sina ja su vanemad.</a:t>
            </a:r>
          </a:p>
          <a:p>
            <a:r>
              <a:rPr lang="et-EE" dirty="0" smtClean="0"/>
              <a:t>Võrdle oma joonist pinginaabriga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pic>
        <p:nvPicPr>
          <p:cNvPr id="1026" name="Picture 2" descr="http://www.azlewaycharterschool.com/files/QuickSiteImages/sun-2-5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424" y="-21456"/>
            <a:ext cx="2860576" cy="28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Netilammas - Mobiilimaania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Lambakülas on enamusel tegelastel nutitelefonid. Üks tegelane on selle külge lausa liimitud.  </a:t>
            </a:r>
          </a:p>
          <a:p>
            <a:endParaRPr lang="et-EE" dirty="0"/>
          </a:p>
          <a:p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www.youtube.com/watch?v=JjYdvOf9UKQ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Meenutage, millal hakkasid sina kasutama esimest korda arvutit, nutitelefoni, tahvelarvutit vms. Kas veel mäletad?</a:t>
            </a:r>
          </a:p>
        </p:txBody>
      </p:sp>
    </p:spTree>
    <p:extLst>
      <p:ext uri="{BB962C8B-B14F-4D97-AF65-F5344CB8AC3E}">
        <p14:creationId xmlns:p14="http://schemas.microsoft.com/office/powerpoint/2010/main" val="156697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Kas nutiseadme </a:t>
            </a:r>
            <a:r>
              <a:rPr lang="et-EE" dirty="0" smtClean="0"/>
              <a:t>kasutamisel </a:t>
            </a:r>
            <a:r>
              <a:rPr lang="et-EE" dirty="0"/>
              <a:t>on olnud ka probleeme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Pane koos pinginaabriga kirja 1-2 juhtumit, mis on mobiili kasutamisel juhtunud kas kodus või koolis.</a:t>
            </a:r>
          </a:p>
          <a:p>
            <a:r>
              <a:rPr lang="et-EE" dirty="0" smtClean="0"/>
              <a:t>Õpetaja palub 2-3 paaril oma lugu teistele rääkida. NB! Püüdke leida erinevad lood.</a:t>
            </a:r>
          </a:p>
          <a:p>
            <a:r>
              <a:rPr lang="et-EE" dirty="0" smtClean="0"/>
              <a:t>Küsige, kuidas sellist lugu oleks saanud lahendada?</a:t>
            </a:r>
            <a:endParaRPr lang="et-EE" dirty="0"/>
          </a:p>
        </p:txBody>
      </p:sp>
      <p:pic>
        <p:nvPicPr>
          <p:cNvPr id="1026" name="Picture 2" descr="http://www.txstate.edu/cache4e6bc7766f7895fb50282ed673243018/imagehandler/scaler/www.txstate.edu/pdevelop/Services/workshops/OrganizationalExcellence/MobileSmartDeviceSecurity/contentParagraph/01/content_files/file0/Mobile%20Device.jpg?mode=fit&amp;width=300&amp;height=3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8575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3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Netilambad - Lumesõda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Lambad suusatavad mäel lumelauaga. Üks tegelane ei ole rõõmus. Miks?</a:t>
            </a:r>
          </a:p>
          <a:p>
            <a:endParaRPr lang="et-EE" dirty="0" smtClean="0"/>
          </a:p>
          <a:p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www.youtube.com/watch?v=1kWLWIEjikY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Arutage, kas kedagi on tehnika abil kiusatud: tehtud lubamatuid pilte, öeldud halvasti, näiteks kuna tal pole kallist nutiseadet või kuna keegi pole saanud tunnis asjadega kiiresti hakkama?</a:t>
            </a:r>
          </a:p>
          <a:p>
            <a:r>
              <a:rPr lang="et-EE" dirty="0" smtClean="0"/>
              <a:t>Kas selline käitumine kaasõpilase vastu on õige?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954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Mis on küberkiusamine ja mida sellisel juhul teha?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Grupitöös 3-4 õpilast</a:t>
            </a:r>
          </a:p>
          <a:p>
            <a:r>
              <a:rPr lang="et-EE" dirty="0" smtClean="0"/>
              <a:t>Jagage joontega leht kolmeks</a:t>
            </a:r>
          </a:p>
          <a:p>
            <a:pPr lvl="1"/>
            <a:r>
              <a:rPr lang="et-EE" dirty="0" smtClean="0"/>
              <a:t>Esimesse tulpa kirjutage kiusamist (sh küberkiusamist) puudutav näidistegevus.</a:t>
            </a:r>
          </a:p>
          <a:p>
            <a:pPr lvl="1"/>
            <a:r>
              <a:rPr lang="et-EE" dirty="0" smtClean="0"/>
              <a:t>Keskele kirjutage lahendus.</a:t>
            </a:r>
          </a:p>
          <a:p>
            <a:pPr lvl="1"/>
            <a:r>
              <a:rPr lang="et-EE" dirty="0" smtClean="0"/>
              <a:t>Kolmandasse tulpa kirjutage, kelle poole pöörduda, kui asi ei ole lahenenud.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054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Netilambad – pead sassis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Netilambad mängivad erinevaid mänge. Mis siis juhtus?</a:t>
            </a:r>
          </a:p>
          <a:p>
            <a:r>
              <a:rPr lang="et-EE" dirty="0" smtClean="0">
                <a:hlinkClick r:id="rId3"/>
              </a:rPr>
              <a:t>https</a:t>
            </a:r>
            <a:r>
              <a:rPr lang="et-EE" dirty="0">
                <a:hlinkClick r:id="rId3"/>
              </a:rPr>
              <a:t>://</a:t>
            </a:r>
            <a:r>
              <a:rPr lang="et-EE" dirty="0" smtClean="0">
                <a:hlinkClick r:id="rId3"/>
              </a:rPr>
              <a:t>www.youtube.com/watch?v=Lr9dpVhQIwc</a:t>
            </a:r>
            <a:r>
              <a:rPr lang="et-EE" dirty="0" smtClean="0"/>
              <a:t>  </a:t>
            </a:r>
            <a:endParaRPr lang="et-EE" dirty="0"/>
          </a:p>
          <a:p>
            <a:r>
              <a:rPr lang="et-EE" dirty="0" smtClean="0"/>
              <a:t>Arutage klassis, mis vahe on päriselul ja mängul?</a:t>
            </a:r>
          </a:p>
          <a:p>
            <a:r>
              <a:rPr lang="et-EE" dirty="0" smtClean="0"/>
              <a:t>Kui kaua peaks arvuti, nutiseadmega või mängukonsooliga päevas mängima?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6617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Võimlemine ja õige kehaasend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Ülesanne: õpetaja paneb klassi ette ühe tooli ja palub õpilastel ükshaaval tulla ja näidata, kuidas ei tohiks tooli peal istuda.</a:t>
            </a:r>
          </a:p>
          <a:p>
            <a:r>
              <a:rPr lang="et-EE" dirty="0" smtClean="0"/>
              <a:t>Õpetaja meenutab, et tehnikat tuleks järjest kasutada kuni 30 minutit, siis tuleb teha paus ja võimelda. </a:t>
            </a:r>
          </a:p>
          <a:p>
            <a:r>
              <a:rPr lang="et-EE" dirty="0" smtClean="0"/>
              <a:t>Proovige läbi harjutused silmadele ja kehale</a:t>
            </a:r>
          </a:p>
          <a:p>
            <a:pPr marL="0" indent="0">
              <a:buNone/>
            </a:pPr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www.terviseamet.ee/fileadmin/dok/Keskkonnatervis/haridus_ja_sotsiaal/opitegevus_juhend.pdf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1720249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701</Words>
  <Application>Microsoft Office PowerPoint</Application>
  <PresentationFormat>On-screen Show (4:3)</PresentationFormat>
  <Paragraphs>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Tarkvarakomplekti Office kujundus</vt:lpstr>
      <vt:lpstr>E-ohutusest õpilastele</vt:lpstr>
      <vt:lpstr>Tegevuste eesmärk</vt:lpstr>
      <vt:lpstr>Päike</vt:lpstr>
      <vt:lpstr>Netilammas - Mobiilimaania</vt:lpstr>
      <vt:lpstr>Kas nutiseadme kasutamisel on olnud ka probleeme?</vt:lpstr>
      <vt:lpstr>Netilambad - Lumesõda</vt:lpstr>
      <vt:lpstr>Mis on küberkiusamine ja mida sellisel juhul teha?</vt:lpstr>
      <vt:lpstr>Netilambad – pead sassis</vt:lpstr>
      <vt:lpstr>Võimlemine ja õige kehaasend</vt:lpstr>
      <vt:lpstr>Privaatsus</vt:lpstr>
      <vt:lpstr>Klassi reeglid</vt:lpstr>
      <vt:lpstr>Abiveebid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E-ohutusest õpilastele</dc:title>
  <dc:creator>birgy</dc:creator>
  <cp:lastModifiedBy>kerli kuusk</cp:lastModifiedBy>
  <cp:revision>15</cp:revision>
  <dcterms:created xsi:type="dcterms:W3CDTF">2014-09-29T04:09:23Z</dcterms:created>
  <dcterms:modified xsi:type="dcterms:W3CDTF">2016-06-17T12:08:54Z</dcterms:modified>
</cp:coreProperties>
</file>