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72" r:id="rId4"/>
    <p:sldId id="260" r:id="rId5"/>
    <p:sldId id="264" r:id="rId6"/>
    <p:sldId id="270" r:id="rId7"/>
    <p:sldId id="271" r:id="rId8"/>
    <p:sldId id="265" r:id="rId9"/>
    <p:sldId id="266" r:id="rId10"/>
    <p:sldId id="273" r:id="rId11"/>
    <p:sldId id="268" r:id="rId12"/>
    <p:sldId id="263" r:id="rId13"/>
    <p:sldId id="275" r:id="rId14"/>
    <p:sldId id="276" r:id="rId15"/>
    <p:sldId id="274" r:id="rId16"/>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424" autoAdjust="0"/>
  </p:normalViewPr>
  <p:slideViewPr>
    <p:cSldViewPr>
      <p:cViewPr varScale="1">
        <p:scale>
          <a:sx n="63" d="100"/>
          <a:sy n="63" d="100"/>
        </p:scale>
        <p:origin x="72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t-EE"/>
          </a:p>
        </p:txBody>
      </p:sp>
      <p:sp>
        <p:nvSpPr>
          <p:cNvPr id="3" name="Kuupäeva kohatäid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42C29E-C112-40FD-A1F4-BF900877D94A}" type="datetimeFigureOut">
              <a:rPr lang="et-EE" smtClean="0"/>
              <a:t>10.02.2017</a:t>
            </a:fld>
            <a:endParaRPr lang="et-EE"/>
          </a:p>
        </p:txBody>
      </p:sp>
      <p:sp>
        <p:nvSpPr>
          <p:cNvPr id="4" name="Slaidi pildi kohatä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t-EE"/>
          </a:p>
        </p:txBody>
      </p:sp>
      <p:sp>
        <p:nvSpPr>
          <p:cNvPr id="5" name="Märkmete kohatäid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6" name="Jaluse kohatäid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t-EE"/>
          </a:p>
        </p:txBody>
      </p:sp>
      <p:sp>
        <p:nvSpPr>
          <p:cNvPr id="7" name="Slaidinumbri kohatä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072607-5E95-4400-8D42-A8724473AFAB}" type="slidenum">
              <a:rPr lang="et-EE" smtClean="0"/>
              <a:t>‹#›</a:t>
            </a:fld>
            <a:endParaRPr lang="et-EE"/>
          </a:p>
        </p:txBody>
      </p:sp>
    </p:spTree>
    <p:extLst>
      <p:ext uri="{BB962C8B-B14F-4D97-AF65-F5344CB8AC3E}">
        <p14:creationId xmlns:p14="http://schemas.microsoft.com/office/powerpoint/2010/main" val="41129781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BA072607-5E95-4400-8D42-A8724473AFAB}" type="slidenum">
              <a:rPr lang="et-EE" smtClean="0"/>
              <a:t>3</a:t>
            </a:fld>
            <a:endParaRPr lang="et-EE"/>
          </a:p>
        </p:txBody>
      </p:sp>
    </p:spTree>
    <p:extLst>
      <p:ext uri="{BB962C8B-B14F-4D97-AF65-F5344CB8AC3E}">
        <p14:creationId xmlns:p14="http://schemas.microsoft.com/office/powerpoint/2010/main" val="3915049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smtClean="0"/>
              <a:t>Tutvustage vanematele võimalust </a:t>
            </a:r>
            <a:r>
              <a:rPr lang="et-EE" dirty="0" err="1" smtClean="0"/>
              <a:t>sheeplive.eu</a:t>
            </a:r>
            <a:r>
              <a:rPr lang="et-EE" dirty="0" smtClean="0"/>
              <a:t> lehelt vaadata koos</a:t>
            </a:r>
            <a:r>
              <a:rPr lang="et-EE" baseline="0" dirty="0" smtClean="0"/>
              <a:t> lapsega e-ohutuse alaseid multifilme. </a:t>
            </a:r>
            <a:endParaRPr lang="et-EE" dirty="0"/>
          </a:p>
        </p:txBody>
      </p:sp>
      <p:sp>
        <p:nvSpPr>
          <p:cNvPr id="4" name="Slaidinumbri kohatäide 3"/>
          <p:cNvSpPr>
            <a:spLocks noGrp="1"/>
          </p:cNvSpPr>
          <p:nvPr>
            <p:ph type="sldNum" sz="quarter" idx="10"/>
          </p:nvPr>
        </p:nvSpPr>
        <p:spPr/>
        <p:txBody>
          <a:bodyPr/>
          <a:lstStyle/>
          <a:p>
            <a:fld id="{BA072607-5E95-4400-8D42-A8724473AFAB}" type="slidenum">
              <a:rPr lang="et-EE" smtClean="0"/>
              <a:t>4</a:t>
            </a:fld>
            <a:endParaRPr lang="et-EE"/>
          </a:p>
        </p:txBody>
      </p:sp>
    </p:spTree>
    <p:extLst>
      <p:ext uri="{BB962C8B-B14F-4D97-AF65-F5344CB8AC3E}">
        <p14:creationId xmlns:p14="http://schemas.microsoft.com/office/powerpoint/2010/main" val="1900835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smtClean="0"/>
              <a:t>NB! </a:t>
            </a:r>
            <a:r>
              <a:rPr lang="et-EE" dirty="0" err="1" smtClean="0"/>
              <a:t>Facebookis</a:t>
            </a:r>
            <a:r>
              <a:rPr lang="et-EE" dirty="0" smtClean="0"/>
              <a:t> on konto tegemise vanusepiirang 13</a:t>
            </a:r>
            <a:r>
              <a:rPr lang="et-EE" baseline="0" dirty="0" smtClean="0"/>
              <a:t> aastat. Samas on see Ameerika seadus. Euroopas kasutades USA teenust võime me teha varikonto, valetada nimega ja ka vanusega. USA seadused ei kehti Eestis. Eestis kehtivad Eesti seadused ja EU seadused. Ei tohi vanematele öelda, et nende laps ei või võrgustikes käia. </a:t>
            </a:r>
          </a:p>
          <a:p>
            <a:endParaRPr lang="et-EE" baseline="0" dirty="0" smtClean="0"/>
          </a:p>
          <a:p>
            <a:r>
              <a:rPr lang="et-EE" baseline="0" dirty="0" smtClean="0"/>
              <a:t>FB probleem on selles, et kui laps valetab ennast natuke vanemaks, siis hakkavad talle ilmuma suunatud reklaamid, mis alati ei ole sobilikud lastele. Samas FB arvab, et laps on 18-24 ja need reklaamid on seaduslikud. </a:t>
            </a:r>
          </a:p>
          <a:p>
            <a:r>
              <a:rPr lang="et-EE" baseline="0" dirty="0" smtClean="0"/>
              <a:t>Soovitame lastele võrgustikus registreerimisel panna vanuseks 80-99 või üle selle, siis ei teki äärele selliseid reklaame. </a:t>
            </a:r>
            <a:endParaRPr lang="et-EE" dirty="0"/>
          </a:p>
        </p:txBody>
      </p:sp>
      <p:sp>
        <p:nvSpPr>
          <p:cNvPr id="4" name="Slaidinumbri kohatäide 3"/>
          <p:cNvSpPr>
            <a:spLocks noGrp="1"/>
          </p:cNvSpPr>
          <p:nvPr>
            <p:ph type="sldNum" sz="quarter" idx="10"/>
          </p:nvPr>
        </p:nvSpPr>
        <p:spPr/>
        <p:txBody>
          <a:bodyPr/>
          <a:lstStyle/>
          <a:p>
            <a:fld id="{BA072607-5E95-4400-8D42-A8724473AFAB}" type="slidenum">
              <a:rPr lang="et-EE" smtClean="0"/>
              <a:t>7</a:t>
            </a:fld>
            <a:endParaRPr lang="et-EE"/>
          </a:p>
        </p:txBody>
      </p:sp>
    </p:spTree>
    <p:extLst>
      <p:ext uri="{BB962C8B-B14F-4D97-AF65-F5344CB8AC3E}">
        <p14:creationId xmlns:p14="http://schemas.microsoft.com/office/powerpoint/2010/main" val="3575955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smtClean="0"/>
              <a:t>Kuhu pöörduda: lapsevanema poole, õpetaja poole, </a:t>
            </a:r>
            <a:r>
              <a:rPr lang="et-EE" dirty="0" err="1" smtClean="0"/>
              <a:t>lasteabitelefoni</a:t>
            </a:r>
            <a:r>
              <a:rPr lang="et-EE" dirty="0" smtClean="0"/>
              <a:t> 116111 poole, veebileht www.lasteabi.ee, veebikonstaablite poole.</a:t>
            </a:r>
            <a:endParaRPr lang="et-EE" dirty="0"/>
          </a:p>
        </p:txBody>
      </p:sp>
      <p:sp>
        <p:nvSpPr>
          <p:cNvPr id="4" name="Slaidinumbri kohatäide 3"/>
          <p:cNvSpPr>
            <a:spLocks noGrp="1"/>
          </p:cNvSpPr>
          <p:nvPr>
            <p:ph type="sldNum" sz="quarter" idx="10"/>
          </p:nvPr>
        </p:nvSpPr>
        <p:spPr/>
        <p:txBody>
          <a:bodyPr/>
          <a:lstStyle/>
          <a:p>
            <a:fld id="{BA072607-5E95-4400-8D42-A8724473AFAB}" type="slidenum">
              <a:rPr lang="et-EE" smtClean="0"/>
              <a:t>9</a:t>
            </a:fld>
            <a:endParaRPr lang="et-EE"/>
          </a:p>
        </p:txBody>
      </p:sp>
    </p:spTree>
    <p:extLst>
      <p:ext uri="{BB962C8B-B14F-4D97-AF65-F5344CB8AC3E}">
        <p14:creationId xmlns:p14="http://schemas.microsoft.com/office/powerpoint/2010/main" val="42385051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smtClean="0"/>
              <a:t>Tooli peal</a:t>
            </a:r>
            <a:r>
              <a:rPr lang="et-EE" baseline="0" dirty="0" smtClean="0"/>
              <a:t> ei või istuda jalg üle põlve, küürus, jalad laua peal, selg ilma toetuseta jne. </a:t>
            </a:r>
          </a:p>
          <a:p>
            <a:endParaRPr lang="et-EE" baseline="0" dirty="0" smtClean="0"/>
          </a:p>
          <a:p>
            <a:r>
              <a:rPr lang="et-EE" baseline="0" dirty="0" smtClean="0"/>
              <a:t>Kui teil on FB ja link avaneb.. Siis võib näidata ka seda: https://www.facebook.com/video.php?v=10151982139548790&amp;set=vb.787693789&amp;type=2&amp;theater </a:t>
            </a:r>
            <a:endParaRPr lang="et-EE" dirty="0"/>
          </a:p>
        </p:txBody>
      </p:sp>
      <p:sp>
        <p:nvSpPr>
          <p:cNvPr id="4" name="Slaidinumbri kohatäide 3"/>
          <p:cNvSpPr>
            <a:spLocks noGrp="1"/>
          </p:cNvSpPr>
          <p:nvPr>
            <p:ph type="sldNum" sz="quarter" idx="10"/>
          </p:nvPr>
        </p:nvSpPr>
        <p:spPr/>
        <p:txBody>
          <a:bodyPr/>
          <a:lstStyle/>
          <a:p>
            <a:fld id="{BA072607-5E95-4400-8D42-A8724473AFAB}" type="slidenum">
              <a:rPr lang="et-EE" smtClean="0"/>
              <a:t>11</a:t>
            </a:fld>
            <a:endParaRPr lang="et-EE"/>
          </a:p>
        </p:txBody>
      </p:sp>
    </p:spTree>
    <p:extLst>
      <p:ext uri="{BB962C8B-B14F-4D97-AF65-F5344CB8AC3E}">
        <p14:creationId xmlns:p14="http://schemas.microsoft.com/office/powerpoint/2010/main" val="370967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lislaid">
    <p:spTree>
      <p:nvGrpSpPr>
        <p:cNvPr id="1" name=""/>
        <p:cNvGrpSpPr/>
        <p:nvPr/>
      </p:nvGrpSpPr>
      <p:grpSpPr>
        <a:xfrm>
          <a:off x="0" y="0"/>
          <a:ext cx="0" cy="0"/>
          <a:chOff x="0" y="0"/>
          <a:chExt cx="0" cy="0"/>
        </a:xfrm>
      </p:grpSpPr>
      <p:sp>
        <p:nvSpPr>
          <p:cNvPr id="2" name="Pealkiri 1"/>
          <p:cNvSpPr>
            <a:spLocks noGrp="1"/>
          </p:cNvSpPr>
          <p:nvPr>
            <p:ph type="ctrTitle"/>
          </p:nvPr>
        </p:nvSpPr>
        <p:spPr>
          <a:xfrm>
            <a:off x="685800" y="2130425"/>
            <a:ext cx="7772400" cy="1470025"/>
          </a:xfrm>
        </p:spPr>
        <p:txBody>
          <a:bodyPr/>
          <a:lstStyle/>
          <a:p>
            <a:r>
              <a:rPr lang="et-EE" smtClean="0"/>
              <a:t>Muutke tiitli laadi</a:t>
            </a:r>
            <a:endParaRPr lang="et-EE"/>
          </a:p>
        </p:txBody>
      </p:sp>
      <p:sp>
        <p:nvSpPr>
          <p:cNvPr id="3" name="Alapealkiri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smtClean="0"/>
              <a:t>Klõpsake laadi muutmiseks</a:t>
            </a:r>
            <a:endParaRPr lang="et-EE"/>
          </a:p>
        </p:txBody>
      </p:sp>
      <p:sp>
        <p:nvSpPr>
          <p:cNvPr id="4" name="Kuupäeva kohatäide 3"/>
          <p:cNvSpPr>
            <a:spLocks noGrp="1"/>
          </p:cNvSpPr>
          <p:nvPr>
            <p:ph type="dt" sz="half" idx="10"/>
          </p:nvPr>
        </p:nvSpPr>
        <p:spPr/>
        <p:txBody>
          <a:bodyPr/>
          <a:lstStyle/>
          <a:p>
            <a:fld id="{5A5FD1C2-09F1-4913-97F2-53CCC3CEB64F}" type="datetimeFigureOut">
              <a:rPr lang="et-EE" smtClean="0"/>
              <a:t>10.02.2017</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08ECCA0A-19D7-47EF-94F8-E3717C42620C}" type="slidenum">
              <a:rPr lang="et-EE" smtClean="0"/>
              <a:t>‹#›</a:t>
            </a:fld>
            <a:endParaRPr lang="et-EE"/>
          </a:p>
        </p:txBody>
      </p:sp>
    </p:spTree>
    <p:extLst>
      <p:ext uri="{BB962C8B-B14F-4D97-AF65-F5344CB8AC3E}">
        <p14:creationId xmlns:p14="http://schemas.microsoft.com/office/powerpoint/2010/main" val="2555627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Vertikaalteksti kohatäide 2"/>
          <p:cNvSpPr>
            <a:spLocks noGrp="1"/>
          </p:cNvSpPr>
          <p:nvPr>
            <p:ph type="body" orient="vert" idx="1"/>
          </p:nvPr>
        </p:nvSpPr>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fld id="{5A5FD1C2-09F1-4913-97F2-53CCC3CEB64F}" type="datetimeFigureOut">
              <a:rPr lang="et-EE" smtClean="0"/>
              <a:t>10.02.2017</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08ECCA0A-19D7-47EF-94F8-E3717C42620C}" type="slidenum">
              <a:rPr lang="et-EE" smtClean="0"/>
              <a:t>‹#›</a:t>
            </a:fld>
            <a:endParaRPr lang="et-EE"/>
          </a:p>
        </p:txBody>
      </p:sp>
    </p:spTree>
    <p:extLst>
      <p:ext uri="{BB962C8B-B14F-4D97-AF65-F5344CB8AC3E}">
        <p14:creationId xmlns:p14="http://schemas.microsoft.com/office/powerpoint/2010/main" val="4079802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6629400" y="274638"/>
            <a:ext cx="2057400" cy="5851525"/>
          </a:xfrm>
        </p:spPr>
        <p:txBody>
          <a:bodyPr vert="eaVert"/>
          <a:lstStyle/>
          <a:p>
            <a:r>
              <a:rPr lang="et-EE" smtClean="0"/>
              <a:t>Muutke tiitli laadi</a:t>
            </a:r>
            <a:endParaRPr lang="et-EE"/>
          </a:p>
        </p:txBody>
      </p:sp>
      <p:sp>
        <p:nvSpPr>
          <p:cNvPr id="3" name="Vertikaalteksti kohatäide 2"/>
          <p:cNvSpPr>
            <a:spLocks noGrp="1"/>
          </p:cNvSpPr>
          <p:nvPr>
            <p:ph type="body" orient="vert" idx="1"/>
          </p:nvPr>
        </p:nvSpPr>
        <p:spPr>
          <a:xfrm>
            <a:off x="457200" y="274638"/>
            <a:ext cx="6019800" cy="5851525"/>
          </a:xfrm>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fld id="{5A5FD1C2-09F1-4913-97F2-53CCC3CEB64F}" type="datetimeFigureOut">
              <a:rPr lang="et-EE" smtClean="0"/>
              <a:t>10.02.2017</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08ECCA0A-19D7-47EF-94F8-E3717C42620C}" type="slidenum">
              <a:rPr lang="et-EE" smtClean="0"/>
              <a:t>‹#›</a:t>
            </a:fld>
            <a:endParaRPr lang="et-EE"/>
          </a:p>
        </p:txBody>
      </p:sp>
    </p:spTree>
    <p:extLst>
      <p:ext uri="{BB962C8B-B14F-4D97-AF65-F5344CB8AC3E}">
        <p14:creationId xmlns:p14="http://schemas.microsoft.com/office/powerpoint/2010/main" val="714321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itel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Sisu kohatäide 2"/>
          <p:cNvSpPr>
            <a:spLocks noGrp="1"/>
          </p:cNvSpPr>
          <p:nvPr>
            <p:ph idx="1"/>
          </p:nvPr>
        </p:nvSpPr>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fld id="{5A5FD1C2-09F1-4913-97F2-53CCC3CEB64F}" type="datetimeFigureOut">
              <a:rPr lang="et-EE" smtClean="0"/>
              <a:t>10.02.2017</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08ECCA0A-19D7-47EF-94F8-E3717C42620C}" type="slidenum">
              <a:rPr lang="et-EE" smtClean="0"/>
              <a:t>‹#›</a:t>
            </a:fld>
            <a:endParaRPr lang="et-EE"/>
          </a:p>
        </p:txBody>
      </p:sp>
    </p:spTree>
    <p:extLst>
      <p:ext uri="{BB962C8B-B14F-4D97-AF65-F5344CB8AC3E}">
        <p14:creationId xmlns:p14="http://schemas.microsoft.com/office/powerpoint/2010/main" val="3458738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p:cNvSpPr>
            <a:spLocks noGrp="1"/>
          </p:cNvSpPr>
          <p:nvPr>
            <p:ph type="title"/>
          </p:nvPr>
        </p:nvSpPr>
        <p:spPr>
          <a:xfrm>
            <a:off x="722313" y="4406900"/>
            <a:ext cx="7772400" cy="1362075"/>
          </a:xfrm>
        </p:spPr>
        <p:txBody>
          <a:bodyPr anchor="t"/>
          <a:lstStyle>
            <a:lvl1pPr algn="l">
              <a:defRPr sz="4000" b="1" cap="all"/>
            </a:lvl1pPr>
          </a:lstStyle>
          <a:p>
            <a:r>
              <a:rPr lang="et-EE" smtClean="0"/>
              <a:t>Muutke tiitli laadi</a:t>
            </a:r>
            <a:endParaRPr lang="et-EE"/>
          </a:p>
        </p:txBody>
      </p:sp>
      <p:sp>
        <p:nvSpPr>
          <p:cNvPr id="3" name="Teksti kohatäid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Muutke teksti laade</a:t>
            </a:r>
          </a:p>
        </p:txBody>
      </p:sp>
      <p:sp>
        <p:nvSpPr>
          <p:cNvPr id="4" name="Kuupäeva kohatäide 3"/>
          <p:cNvSpPr>
            <a:spLocks noGrp="1"/>
          </p:cNvSpPr>
          <p:nvPr>
            <p:ph type="dt" sz="half" idx="10"/>
          </p:nvPr>
        </p:nvSpPr>
        <p:spPr/>
        <p:txBody>
          <a:bodyPr/>
          <a:lstStyle/>
          <a:p>
            <a:fld id="{5A5FD1C2-09F1-4913-97F2-53CCC3CEB64F}" type="datetimeFigureOut">
              <a:rPr lang="et-EE" smtClean="0"/>
              <a:t>10.02.2017</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08ECCA0A-19D7-47EF-94F8-E3717C42620C}" type="slidenum">
              <a:rPr lang="et-EE" smtClean="0"/>
              <a:t>‹#›</a:t>
            </a:fld>
            <a:endParaRPr lang="et-EE"/>
          </a:p>
        </p:txBody>
      </p:sp>
    </p:spTree>
    <p:extLst>
      <p:ext uri="{BB962C8B-B14F-4D97-AF65-F5344CB8AC3E}">
        <p14:creationId xmlns:p14="http://schemas.microsoft.com/office/powerpoint/2010/main" val="1492448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Sisu kohatäid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Sisu kohatäid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Kuupäeva kohatäide 4"/>
          <p:cNvSpPr>
            <a:spLocks noGrp="1"/>
          </p:cNvSpPr>
          <p:nvPr>
            <p:ph type="dt" sz="half" idx="10"/>
          </p:nvPr>
        </p:nvSpPr>
        <p:spPr/>
        <p:txBody>
          <a:bodyPr/>
          <a:lstStyle/>
          <a:p>
            <a:fld id="{5A5FD1C2-09F1-4913-97F2-53CCC3CEB64F}" type="datetimeFigureOut">
              <a:rPr lang="et-EE" smtClean="0"/>
              <a:t>10.02.2017</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08ECCA0A-19D7-47EF-94F8-E3717C42620C}" type="slidenum">
              <a:rPr lang="et-EE" smtClean="0"/>
              <a:t>‹#›</a:t>
            </a:fld>
            <a:endParaRPr lang="et-EE"/>
          </a:p>
        </p:txBody>
      </p:sp>
    </p:spTree>
    <p:extLst>
      <p:ext uri="{BB962C8B-B14F-4D97-AF65-F5344CB8AC3E}">
        <p14:creationId xmlns:p14="http://schemas.microsoft.com/office/powerpoint/2010/main" val="3210713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lvl1pPr>
              <a:defRPr/>
            </a:lvl1pPr>
          </a:lstStyle>
          <a:p>
            <a:r>
              <a:rPr lang="et-EE" smtClean="0"/>
              <a:t>Muutke tiitli laadi</a:t>
            </a:r>
            <a:endParaRPr lang="et-EE"/>
          </a:p>
        </p:txBody>
      </p:sp>
      <p:sp>
        <p:nvSpPr>
          <p:cNvPr id="3" name="Teksti kohatäid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4" name="Sisu kohatäid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Teksti kohatäid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6" name="Sisu kohatäid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7" name="Kuupäeva kohatäide 6"/>
          <p:cNvSpPr>
            <a:spLocks noGrp="1"/>
          </p:cNvSpPr>
          <p:nvPr>
            <p:ph type="dt" sz="half" idx="10"/>
          </p:nvPr>
        </p:nvSpPr>
        <p:spPr/>
        <p:txBody>
          <a:bodyPr/>
          <a:lstStyle/>
          <a:p>
            <a:fld id="{5A5FD1C2-09F1-4913-97F2-53CCC3CEB64F}" type="datetimeFigureOut">
              <a:rPr lang="et-EE" smtClean="0"/>
              <a:t>10.02.2017</a:t>
            </a:fld>
            <a:endParaRPr lang="et-EE"/>
          </a:p>
        </p:txBody>
      </p:sp>
      <p:sp>
        <p:nvSpPr>
          <p:cNvPr id="8" name="Jaluse kohatäide 7"/>
          <p:cNvSpPr>
            <a:spLocks noGrp="1"/>
          </p:cNvSpPr>
          <p:nvPr>
            <p:ph type="ftr" sz="quarter" idx="11"/>
          </p:nvPr>
        </p:nvSpPr>
        <p:spPr/>
        <p:txBody>
          <a:bodyPr/>
          <a:lstStyle/>
          <a:p>
            <a:endParaRPr lang="et-EE"/>
          </a:p>
        </p:txBody>
      </p:sp>
      <p:sp>
        <p:nvSpPr>
          <p:cNvPr id="9" name="Slaidinumbri kohatäide 8"/>
          <p:cNvSpPr>
            <a:spLocks noGrp="1"/>
          </p:cNvSpPr>
          <p:nvPr>
            <p:ph type="sldNum" sz="quarter" idx="12"/>
          </p:nvPr>
        </p:nvSpPr>
        <p:spPr/>
        <p:txBody>
          <a:bodyPr/>
          <a:lstStyle/>
          <a:p>
            <a:fld id="{08ECCA0A-19D7-47EF-94F8-E3717C42620C}" type="slidenum">
              <a:rPr lang="et-EE" smtClean="0"/>
              <a:t>‹#›</a:t>
            </a:fld>
            <a:endParaRPr lang="et-EE"/>
          </a:p>
        </p:txBody>
      </p:sp>
    </p:spTree>
    <p:extLst>
      <p:ext uri="{BB962C8B-B14F-4D97-AF65-F5344CB8AC3E}">
        <p14:creationId xmlns:p14="http://schemas.microsoft.com/office/powerpoint/2010/main" val="1205541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Kuupäeva kohatäide 2"/>
          <p:cNvSpPr>
            <a:spLocks noGrp="1"/>
          </p:cNvSpPr>
          <p:nvPr>
            <p:ph type="dt" sz="half" idx="10"/>
          </p:nvPr>
        </p:nvSpPr>
        <p:spPr/>
        <p:txBody>
          <a:bodyPr/>
          <a:lstStyle/>
          <a:p>
            <a:fld id="{5A5FD1C2-09F1-4913-97F2-53CCC3CEB64F}" type="datetimeFigureOut">
              <a:rPr lang="et-EE" smtClean="0"/>
              <a:t>10.02.2017</a:t>
            </a:fld>
            <a:endParaRPr lang="et-EE"/>
          </a:p>
        </p:txBody>
      </p:sp>
      <p:sp>
        <p:nvSpPr>
          <p:cNvPr id="4" name="Jaluse kohatäide 3"/>
          <p:cNvSpPr>
            <a:spLocks noGrp="1"/>
          </p:cNvSpPr>
          <p:nvPr>
            <p:ph type="ftr" sz="quarter" idx="11"/>
          </p:nvPr>
        </p:nvSpPr>
        <p:spPr/>
        <p:txBody>
          <a:bodyPr/>
          <a:lstStyle/>
          <a:p>
            <a:endParaRPr lang="et-EE"/>
          </a:p>
        </p:txBody>
      </p:sp>
      <p:sp>
        <p:nvSpPr>
          <p:cNvPr id="5" name="Slaidinumbri kohatäide 4"/>
          <p:cNvSpPr>
            <a:spLocks noGrp="1"/>
          </p:cNvSpPr>
          <p:nvPr>
            <p:ph type="sldNum" sz="quarter" idx="12"/>
          </p:nvPr>
        </p:nvSpPr>
        <p:spPr/>
        <p:txBody>
          <a:bodyPr/>
          <a:lstStyle/>
          <a:p>
            <a:fld id="{08ECCA0A-19D7-47EF-94F8-E3717C42620C}" type="slidenum">
              <a:rPr lang="et-EE" smtClean="0"/>
              <a:t>‹#›</a:t>
            </a:fld>
            <a:endParaRPr lang="et-EE"/>
          </a:p>
        </p:txBody>
      </p:sp>
    </p:spTree>
    <p:extLst>
      <p:ext uri="{BB962C8B-B14F-4D97-AF65-F5344CB8AC3E}">
        <p14:creationId xmlns:p14="http://schemas.microsoft.com/office/powerpoint/2010/main" val="1068147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p:cNvSpPr>
            <a:spLocks noGrp="1"/>
          </p:cNvSpPr>
          <p:nvPr>
            <p:ph type="dt" sz="half" idx="10"/>
          </p:nvPr>
        </p:nvSpPr>
        <p:spPr/>
        <p:txBody>
          <a:bodyPr/>
          <a:lstStyle/>
          <a:p>
            <a:fld id="{5A5FD1C2-09F1-4913-97F2-53CCC3CEB64F}" type="datetimeFigureOut">
              <a:rPr lang="et-EE" smtClean="0"/>
              <a:t>10.02.2017</a:t>
            </a:fld>
            <a:endParaRPr lang="et-EE"/>
          </a:p>
        </p:txBody>
      </p:sp>
      <p:sp>
        <p:nvSpPr>
          <p:cNvPr id="3" name="Jaluse kohatäide 2"/>
          <p:cNvSpPr>
            <a:spLocks noGrp="1"/>
          </p:cNvSpPr>
          <p:nvPr>
            <p:ph type="ftr" sz="quarter" idx="11"/>
          </p:nvPr>
        </p:nvSpPr>
        <p:spPr/>
        <p:txBody>
          <a:bodyPr/>
          <a:lstStyle/>
          <a:p>
            <a:endParaRPr lang="et-EE"/>
          </a:p>
        </p:txBody>
      </p:sp>
      <p:sp>
        <p:nvSpPr>
          <p:cNvPr id="4" name="Slaidinumbri kohatäide 3"/>
          <p:cNvSpPr>
            <a:spLocks noGrp="1"/>
          </p:cNvSpPr>
          <p:nvPr>
            <p:ph type="sldNum" sz="quarter" idx="12"/>
          </p:nvPr>
        </p:nvSpPr>
        <p:spPr/>
        <p:txBody>
          <a:bodyPr/>
          <a:lstStyle/>
          <a:p>
            <a:fld id="{08ECCA0A-19D7-47EF-94F8-E3717C42620C}" type="slidenum">
              <a:rPr lang="et-EE" smtClean="0"/>
              <a:t>‹#›</a:t>
            </a:fld>
            <a:endParaRPr lang="et-EE"/>
          </a:p>
        </p:txBody>
      </p:sp>
    </p:spTree>
    <p:extLst>
      <p:ext uri="{BB962C8B-B14F-4D97-AF65-F5344CB8AC3E}">
        <p14:creationId xmlns:p14="http://schemas.microsoft.com/office/powerpoint/2010/main" val="4148851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73050"/>
            <a:ext cx="3008313" cy="1162050"/>
          </a:xfrm>
        </p:spPr>
        <p:txBody>
          <a:bodyPr anchor="b"/>
          <a:lstStyle>
            <a:lvl1pPr algn="l">
              <a:defRPr sz="2000" b="1"/>
            </a:lvl1pPr>
          </a:lstStyle>
          <a:p>
            <a:r>
              <a:rPr lang="et-EE" smtClean="0"/>
              <a:t>Muutke tiitli laadi</a:t>
            </a:r>
            <a:endParaRPr lang="et-EE"/>
          </a:p>
        </p:txBody>
      </p:sp>
      <p:sp>
        <p:nvSpPr>
          <p:cNvPr id="3" name="Sisu kohatäid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Teksti kohatäid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5" name="Kuupäeva kohatäide 4"/>
          <p:cNvSpPr>
            <a:spLocks noGrp="1"/>
          </p:cNvSpPr>
          <p:nvPr>
            <p:ph type="dt" sz="half" idx="10"/>
          </p:nvPr>
        </p:nvSpPr>
        <p:spPr/>
        <p:txBody>
          <a:bodyPr/>
          <a:lstStyle/>
          <a:p>
            <a:fld id="{5A5FD1C2-09F1-4913-97F2-53CCC3CEB64F}" type="datetimeFigureOut">
              <a:rPr lang="et-EE" smtClean="0"/>
              <a:t>10.02.2017</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08ECCA0A-19D7-47EF-94F8-E3717C42620C}" type="slidenum">
              <a:rPr lang="et-EE" smtClean="0"/>
              <a:t>‹#›</a:t>
            </a:fld>
            <a:endParaRPr lang="et-EE"/>
          </a:p>
        </p:txBody>
      </p:sp>
    </p:spTree>
    <p:extLst>
      <p:ext uri="{BB962C8B-B14F-4D97-AF65-F5344CB8AC3E}">
        <p14:creationId xmlns:p14="http://schemas.microsoft.com/office/powerpoint/2010/main" val="3267813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1792288" y="4800600"/>
            <a:ext cx="5486400" cy="566738"/>
          </a:xfrm>
        </p:spPr>
        <p:txBody>
          <a:bodyPr anchor="b"/>
          <a:lstStyle>
            <a:lvl1pPr algn="l">
              <a:defRPr sz="2000" b="1"/>
            </a:lvl1pPr>
          </a:lstStyle>
          <a:p>
            <a:r>
              <a:rPr lang="et-EE" smtClean="0"/>
              <a:t>Muutke tiitli laadi</a:t>
            </a:r>
            <a:endParaRPr lang="et-EE"/>
          </a:p>
        </p:txBody>
      </p:sp>
      <p:sp>
        <p:nvSpPr>
          <p:cNvPr id="3" name="Pildi kohatäi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ksti kohatäid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5" name="Kuupäeva kohatäide 4"/>
          <p:cNvSpPr>
            <a:spLocks noGrp="1"/>
          </p:cNvSpPr>
          <p:nvPr>
            <p:ph type="dt" sz="half" idx="10"/>
          </p:nvPr>
        </p:nvSpPr>
        <p:spPr/>
        <p:txBody>
          <a:bodyPr/>
          <a:lstStyle/>
          <a:p>
            <a:fld id="{5A5FD1C2-09F1-4913-97F2-53CCC3CEB64F}" type="datetimeFigureOut">
              <a:rPr lang="et-EE" smtClean="0"/>
              <a:t>10.02.2017</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08ECCA0A-19D7-47EF-94F8-E3717C42620C}" type="slidenum">
              <a:rPr lang="et-EE" smtClean="0"/>
              <a:t>‹#›</a:t>
            </a:fld>
            <a:endParaRPr lang="et-EE"/>
          </a:p>
        </p:txBody>
      </p:sp>
    </p:spTree>
    <p:extLst>
      <p:ext uri="{BB962C8B-B14F-4D97-AF65-F5344CB8AC3E}">
        <p14:creationId xmlns:p14="http://schemas.microsoft.com/office/powerpoint/2010/main" val="3427354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ealkirja kohatäid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t-EE" smtClean="0"/>
              <a:t>Muutke tiitli laadi</a:t>
            </a:r>
            <a:endParaRPr lang="et-EE"/>
          </a:p>
        </p:txBody>
      </p:sp>
      <p:sp>
        <p:nvSpPr>
          <p:cNvPr id="3" name="Teksti kohatäid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5FD1C2-09F1-4913-97F2-53CCC3CEB64F}" type="datetimeFigureOut">
              <a:rPr lang="et-EE" smtClean="0"/>
              <a:t>10.02.2017</a:t>
            </a:fld>
            <a:endParaRPr lang="et-EE"/>
          </a:p>
        </p:txBody>
      </p:sp>
      <p:sp>
        <p:nvSpPr>
          <p:cNvPr id="5" name="Jaluse kohatäid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aidinumbri kohatä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ECCA0A-19D7-47EF-94F8-E3717C42620C}" type="slidenum">
              <a:rPr lang="et-EE" smtClean="0"/>
              <a:t>‹#›</a:t>
            </a:fld>
            <a:endParaRPr lang="et-EE"/>
          </a:p>
        </p:txBody>
      </p:sp>
    </p:spTree>
    <p:extLst>
      <p:ext uri="{BB962C8B-B14F-4D97-AF65-F5344CB8AC3E}">
        <p14:creationId xmlns:p14="http://schemas.microsoft.com/office/powerpoint/2010/main" val="671183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terviseamet.ee/fileadmin/dok/Keskkonnatervis/haridus_ja_sotsiaal/opitegevus_juhend.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targaltinternetis.e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targaltinternetis.e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lasteabi.ee/" TargetMode="External"/><Relationship Id="rId7" Type="http://schemas.openxmlformats.org/officeDocument/2006/relationships/hyperlink" Target="http://www.arvutikaitse.ee/" TargetMode="External"/><Relationship Id="rId2" Type="http://schemas.openxmlformats.org/officeDocument/2006/relationships/hyperlink" Target="http://www.targaltinternetis.ee/" TargetMode="External"/><Relationship Id="rId1" Type="http://schemas.openxmlformats.org/officeDocument/2006/relationships/slideLayout" Target="../slideLayouts/slideLayout2.xml"/><Relationship Id="rId6" Type="http://schemas.openxmlformats.org/officeDocument/2006/relationships/hyperlink" Target="http://www.nutikaitse.ee/" TargetMode="External"/><Relationship Id="rId5" Type="http://schemas.openxmlformats.org/officeDocument/2006/relationships/hyperlink" Target="http://www.vihjeliin.ee/" TargetMode="External"/><Relationship Id="rId4" Type="http://schemas.openxmlformats.org/officeDocument/2006/relationships/hyperlink" Target="https://www.politsei.ee/et/nouanded/veebikonstaabe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JjYdvOf9UKQ"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ylh1zzeICD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JJvue_LPaLY" TargetMode="External"/><Relationship Id="rId2" Type="http://schemas.openxmlformats.org/officeDocument/2006/relationships/hyperlink" Target="https://www.youtube.com/watch?v=rYAO0mFBl18" TargetMode="External"/><Relationship Id="rId1" Type="http://schemas.openxmlformats.org/officeDocument/2006/relationships/slideLayout" Target="../slideLayouts/slideLayout2.xml"/><Relationship Id="rId4" Type="http://schemas.openxmlformats.org/officeDocument/2006/relationships/hyperlink" Target="https://www.youtube.com/watch?v=4oNXWi9L32I"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ctrTitle"/>
          </p:nvPr>
        </p:nvSpPr>
        <p:spPr/>
        <p:txBody>
          <a:bodyPr/>
          <a:lstStyle/>
          <a:p>
            <a:r>
              <a:rPr lang="et-EE" dirty="0" smtClean="0"/>
              <a:t>E-ohutusest lapsevanematele</a:t>
            </a:r>
            <a:endParaRPr lang="et-EE" dirty="0"/>
          </a:p>
        </p:txBody>
      </p:sp>
      <p:sp>
        <p:nvSpPr>
          <p:cNvPr id="3" name="Alapealkiri 2"/>
          <p:cNvSpPr>
            <a:spLocks noGrp="1"/>
          </p:cNvSpPr>
          <p:nvPr>
            <p:ph type="subTitle" idx="1"/>
          </p:nvPr>
        </p:nvSpPr>
        <p:spPr/>
        <p:txBody>
          <a:bodyPr/>
          <a:lstStyle/>
          <a:p>
            <a:r>
              <a:rPr lang="et-EE" dirty="0" smtClean="0"/>
              <a:t>I ja II kooliaste</a:t>
            </a:r>
            <a:endParaRPr lang="et-EE" dirty="0"/>
          </a:p>
        </p:txBody>
      </p:sp>
    </p:spTree>
    <p:extLst>
      <p:ext uri="{BB962C8B-B14F-4D97-AF65-F5344CB8AC3E}">
        <p14:creationId xmlns:p14="http://schemas.microsoft.com/office/powerpoint/2010/main" val="17628136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Kuhu pöörduda?</a:t>
            </a:r>
            <a:endParaRPr lang="et-EE" dirty="0"/>
          </a:p>
        </p:txBody>
      </p:sp>
      <p:sp>
        <p:nvSpPr>
          <p:cNvPr id="3" name="Sisu kohatäide 2"/>
          <p:cNvSpPr>
            <a:spLocks noGrp="1"/>
          </p:cNvSpPr>
          <p:nvPr>
            <p:ph idx="1"/>
          </p:nvPr>
        </p:nvSpPr>
        <p:spPr/>
        <p:txBody>
          <a:bodyPr>
            <a:normAutofit fontScale="92500" lnSpcReduction="10000"/>
          </a:bodyPr>
          <a:lstStyle/>
          <a:p>
            <a:r>
              <a:rPr lang="et-EE" b="1" dirty="0"/>
              <a:t>Aste I </a:t>
            </a:r>
            <a:r>
              <a:rPr lang="et-EE" dirty="0"/>
              <a:t> - juhtumit lahendab klassijuhataja koos lapse ja vanemaga, juhtumi </a:t>
            </a:r>
            <a:r>
              <a:rPr lang="et-EE" dirty="0" smtClean="0"/>
              <a:t>osapooltega.</a:t>
            </a:r>
            <a:endParaRPr lang="et-EE" dirty="0"/>
          </a:p>
          <a:p>
            <a:r>
              <a:rPr lang="et-EE" b="1" dirty="0"/>
              <a:t>Aste II </a:t>
            </a:r>
            <a:r>
              <a:rPr lang="et-EE" dirty="0"/>
              <a:t>- juhtumit lahendatakse kaasates </a:t>
            </a:r>
            <a:r>
              <a:rPr lang="et-EE" dirty="0" smtClean="0"/>
              <a:t>kooli psühholoogi </a:t>
            </a:r>
            <a:r>
              <a:rPr lang="et-EE" dirty="0"/>
              <a:t>ja vajadusel IT </a:t>
            </a:r>
            <a:r>
              <a:rPr lang="et-EE" dirty="0" smtClean="0"/>
              <a:t>arendusjuhti </a:t>
            </a:r>
            <a:r>
              <a:rPr lang="et-EE" dirty="0"/>
              <a:t>(nõukogu tasand</a:t>
            </a:r>
            <a:r>
              <a:rPr lang="et-EE" dirty="0" smtClean="0"/>
              <a:t>).</a:t>
            </a:r>
            <a:endParaRPr lang="et-EE" dirty="0"/>
          </a:p>
          <a:p>
            <a:r>
              <a:rPr lang="et-EE" b="1" dirty="0"/>
              <a:t>Aste III </a:t>
            </a:r>
            <a:r>
              <a:rPr lang="et-EE" dirty="0"/>
              <a:t>- juhtumit </a:t>
            </a:r>
            <a:r>
              <a:rPr lang="et-EE" dirty="0" smtClean="0"/>
              <a:t>lahendatakse </a:t>
            </a:r>
            <a:r>
              <a:rPr lang="et-EE" dirty="0"/>
              <a:t>kaasates </a:t>
            </a:r>
            <a:r>
              <a:rPr lang="et-EE" dirty="0" smtClean="0"/>
              <a:t>nõu </a:t>
            </a:r>
            <a:r>
              <a:rPr lang="et-EE" dirty="0"/>
              <a:t>ja abi saamiseks kooliväliseid spetsialiste - lastekaitse, veebipolitsei jne.</a:t>
            </a:r>
          </a:p>
          <a:p>
            <a:r>
              <a:rPr lang="et-EE" b="1" dirty="0"/>
              <a:t>Aste IV </a:t>
            </a:r>
            <a:r>
              <a:rPr lang="et-EE" dirty="0"/>
              <a:t>- juhtumit lahendab politsei, lastekaitse, tarbijakaitse, </a:t>
            </a:r>
            <a:r>
              <a:rPr lang="et-EE" dirty="0" smtClean="0"/>
              <a:t>andmekaitse inspektsioon.</a:t>
            </a:r>
            <a:endParaRPr lang="et-EE" dirty="0"/>
          </a:p>
          <a:p>
            <a:endParaRPr lang="et-EE" dirty="0"/>
          </a:p>
        </p:txBody>
      </p:sp>
    </p:spTree>
    <p:extLst>
      <p:ext uri="{BB962C8B-B14F-4D97-AF65-F5344CB8AC3E}">
        <p14:creationId xmlns:p14="http://schemas.microsoft.com/office/powerpoint/2010/main" val="262530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Võimlemine ja õige kehaasend</a:t>
            </a:r>
            <a:endParaRPr lang="et-EE" dirty="0"/>
          </a:p>
        </p:txBody>
      </p:sp>
      <p:sp>
        <p:nvSpPr>
          <p:cNvPr id="3" name="Sisu kohatäide 2"/>
          <p:cNvSpPr>
            <a:spLocks noGrp="1"/>
          </p:cNvSpPr>
          <p:nvPr>
            <p:ph idx="1"/>
          </p:nvPr>
        </p:nvSpPr>
        <p:spPr/>
        <p:txBody>
          <a:bodyPr>
            <a:normAutofit fontScale="85000" lnSpcReduction="10000"/>
          </a:bodyPr>
          <a:lstStyle/>
          <a:p>
            <a:r>
              <a:rPr lang="et-EE" dirty="0" smtClean="0"/>
              <a:t>Ülesanne: õpetaja paneb klassi ette ühe tooli ja palub vanematel ükshaaval tulla ja näidata, kuidas ei tohiks tooli peal istuda.</a:t>
            </a:r>
          </a:p>
          <a:p>
            <a:r>
              <a:rPr lang="et-EE" dirty="0" smtClean="0"/>
              <a:t>Õpetaja meenutab, et tehnikat tuleks järjest kasutada 15-30 minutit (I kooliaste), siis tuleb teha paus ja võimelda. Täiskasvanud inimene võib arvuti taga järjest olla kuni 50 minutit, seejärel tuleks teha paus. </a:t>
            </a:r>
          </a:p>
          <a:p>
            <a:r>
              <a:rPr lang="et-EE" dirty="0" smtClean="0"/>
              <a:t>Proovige läbi harjutused silmadele ja kehale:</a:t>
            </a:r>
          </a:p>
          <a:p>
            <a:pPr marL="0" indent="0">
              <a:buNone/>
            </a:pPr>
            <a:r>
              <a:rPr lang="et-EE" dirty="0">
                <a:hlinkClick r:id="rId3"/>
              </a:rPr>
              <a:t>http://</a:t>
            </a:r>
            <a:r>
              <a:rPr lang="et-EE" dirty="0" smtClean="0">
                <a:hlinkClick r:id="rId3"/>
              </a:rPr>
              <a:t>www.terviseamet.ee/fileadmin/dok/Keskkonnatervis/haridus_ja_sotsiaal/opitegevus_juhend.pdf</a:t>
            </a:r>
            <a:r>
              <a:rPr lang="et-EE" dirty="0" smtClean="0"/>
              <a:t> </a:t>
            </a:r>
            <a:endParaRPr lang="et-EE" dirty="0"/>
          </a:p>
        </p:txBody>
      </p:sp>
    </p:spTree>
    <p:extLst>
      <p:ext uri="{BB962C8B-B14F-4D97-AF65-F5344CB8AC3E}">
        <p14:creationId xmlns:p14="http://schemas.microsoft.com/office/powerpoint/2010/main" val="3951720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Klassi ja interneti reeglid</a:t>
            </a:r>
            <a:endParaRPr lang="et-EE" dirty="0"/>
          </a:p>
        </p:txBody>
      </p:sp>
      <p:sp>
        <p:nvSpPr>
          <p:cNvPr id="3" name="Sisu kohatäide 2"/>
          <p:cNvSpPr>
            <a:spLocks noGrp="1"/>
          </p:cNvSpPr>
          <p:nvPr>
            <p:ph idx="1"/>
          </p:nvPr>
        </p:nvSpPr>
        <p:spPr>
          <a:xfrm>
            <a:off x="457200" y="1600200"/>
            <a:ext cx="4186808" cy="4525963"/>
          </a:xfrm>
        </p:spPr>
        <p:txBody>
          <a:bodyPr>
            <a:normAutofit fontScale="77500" lnSpcReduction="20000"/>
          </a:bodyPr>
          <a:lstStyle/>
          <a:p>
            <a:r>
              <a:rPr lang="et-EE" dirty="0" smtClean="0"/>
              <a:t>Millised on meie laste interneti ja vidinakasutuse reeglid klassis ja vahetunnis, võrgustikes, kodus?</a:t>
            </a:r>
          </a:p>
          <a:p>
            <a:endParaRPr lang="et-EE" dirty="0"/>
          </a:p>
          <a:p>
            <a:r>
              <a:rPr lang="et-EE" dirty="0" smtClean="0"/>
              <a:t>Vanemad pakuvad reegleid ja õpetaja paneb need tahvlile kirja. </a:t>
            </a:r>
          </a:p>
          <a:p>
            <a:r>
              <a:rPr lang="et-EE" dirty="0" smtClean="0"/>
              <a:t>Otsustage, millised 6-10 reeglit on kõige olulisemad.</a:t>
            </a:r>
          </a:p>
          <a:p>
            <a:r>
              <a:rPr lang="et-EE" dirty="0" smtClean="0"/>
              <a:t>Võrrelge reegleid õpilaste tehtuga. </a:t>
            </a:r>
            <a:endParaRPr lang="et-EE" dirty="0"/>
          </a:p>
        </p:txBody>
      </p:sp>
      <p:pic>
        <p:nvPicPr>
          <p:cNvPr id="3074" name="Picture 2" descr="http://www.patrina.com/wp-content/uploads/2012/09/regulatory-compliance-checklis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1988840"/>
            <a:ext cx="3638178" cy="36381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02866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sz="3500" b="1" dirty="0" smtClean="0"/>
              <a:t>Soovitused lapsevanematele</a:t>
            </a:r>
            <a:endParaRPr lang="et-EE" sz="3500" dirty="0"/>
          </a:p>
        </p:txBody>
      </p:sp>
      <p:sp>
        <p:nvSpPr>
          <p:cNvPr id="3" name="Content Placeholder 2"/>
          <p:cNvSpPr>
            <a:spLocks noGrp="1"/>
          </p:cNvSpPr>
          <p:nvPr>
            <p:ph idx="1"/>
          </p:nvPr>
        </p:nvSpPr>
        <p:spPr/>
        <p:txBody>
          <a:bodyPr/>
          <a:lstStyle/>
          <a:p>
            <a:r>
              <a:rPr lang="et-EE" dirty="0"/>
              <a:t>Pidage meeles, et see, mida olete õpetanud lapsele heaks inimeseks olemisest, kehtib ka digitaalses maailmas. </a:t>
            </a:r>
            <a:endParaRPr lang="et-EE" dirty="0" smtClean="0"/>
          </a:p>
          <a:p>
            <a:r>
              <a:rPr lang="et-EE" dirty="0"/>
              <a:t>Eeskuju kasvatab rohkem kui õpetussõnad. </a:t>
            </a:r>
            <a:endParaRPr lang="et-EE" dirty="0" smtClean="0"/>
          </a:p>
          <a:p>
            <a:r>
              <a:rPr lang="et-EE" dirty="0"/>
              <a:t>Oskus ise </a:t>
            </a:r>
            <a:r>
              <a:rPr lang="et-EE" dirty="0" err="1"/>
              <a:t>digimaailmas</a:t>
            </a:r>
            <a:r>
              <a:rPr lang="et-EE" dirty="0"/>
              <a:t> hakkama saada on hädavajalik ja eeldab õppimist. </a:t>
            </a:r>
            <a:endParaRPr lang="et-EE" dirty="0" smtClean="0"/>
          </a:p>
          <a:p>
            <a:r>
              <a:rPr lang="et-EE" dirty="0"/>
              <a:t>Tuvasta veebilehed, mida soovid, et su laps külastaks. </a:t>
            </a:r>
          </a:p>
        </p:txBody>
      </p:sp>
      <p:sp>
        <p:nvSpPr>
          <p:cNvPr id="4" name="TextBox 3"/>
          <p:cNvSpPr txBox="1"/>
          <p:nvPr/>
        </p:nvSpPr>
        <p:spPr>
          <a:xfrm>
            <a:off x="539552" y="5949280"/>
            <a:ext cx="5832648" cy="369332"/>
          </a:xfrm>
          <a:prstGeom prst="rect">
            <a:avLst/>
          </a:prstGeom>
          <a:noFill/>
        </p:spPr>
        <p:txBody>
          <a:bodyPr wrap="square" rtlCol="0">
            <a:spAutoFit/>
          </a:bodyPr>
          <a:lstStyle/>
          <a:p>
            <a:r>
              <a:rPr lang="et-EE" dirty="0" smtClean="0"/>
              <a:t>Allikas: </a:t>
            </a:r>
            <a:r>
              <a:rPr lang="et-EE" dirty="0" smtClean="0">
                <a:hlinkClick r:id="rId2"/>
              </a:rPr>
              <a:t>www.targaltinternetis.ee</a:t>
            </a:r>
            <a:r>
              <a:rPr lang="et-EE" dirty="0" smtClean="0"/>
              <a:t> </a:t>
            </a:r>
            <a:endParaRPr lang="et-EE" dirty="0"/>
          </a:p>
        </p:txBody>
      </p:sp>
    </p:spTree>
    <p:extLst>
      <p:ext uri="{BB962C8B-B14F-4D97-AF65-F5344CB8AC3E}">
        <p14:creationId xmlns:p14="http://schemas.microsoft.com/office/powerpoint/2010/main" val="26838296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smtClean="0"/>
              <a:t>Soovitusi vanematele</a:t>
            </a:r>
            <a:endParaRPr lang="et-EE" b="1" dirty="0"/>
          </a:p>
        </p:txBody>
      </p:sp>
      <p:sp>
        <p:nvSpPr>
          <p:cNvPr id="3" name="Content Placeholder 2"/>
          <p:cNvSpPr>
            <a:spLocks noGrp="1"/>
          </p:cNvSpPr>
          <p:nvPr>
            <p:ph idx="1"/>
          </p:nvPr>
        </p:nvSpPr>
        <p:spPr/>
        <p:txBody>
          <a:bodyPr>
            <a:normAutofit lnSpcReduction="10000"/>
          </a:bodyPr>
          <a:lstStyle/>
          <a:p>
            <a:r>
              <a:rPr lang="et-EE" dirty="0"/>
              <a:t>Leppige lapsega kokku reeglid interneti ja nutiseadmete kasutamises ning jälgige ka nende mõlemapoolset täitmist. </a:t>
            </a:r>
            <a:endParaRPr lang="et-EE" dirty="0" smtClean="0"/>
          </a:p>
          <a:p>
            <a:r>
              <a:rPr lang="et-EE" dirty="0"/>
              <a:t>Tegutsege lapsega koos ka digitaalmaailmas. </a:t>
            </a:r>
            <a:endParaRPr lang="et-EE" dirty="0" smtClean="0"/>
          </a:p>
          <a:p>
            <a:r>
              <a:rPr lang="et-EE" dirty="0"/>
              <a:t>Olge ka ise sotsiaalmeedias pädev</a:t>
            </a:r>
            <a:r>
              <a:rPr lang="et-EE" dirty="0" smtClean="0"/>
              <a:t>.</a:t>
            </a:r>
          </a:p>
          <a:p>
            <a:r>
              <a:rPr lang="et-EE" dirty="0"/>
              <a:t>Olge oma lapsega seotud sotsiaalmeedias, kuid austage tema privaatsust ka seal. </a:t>
            </a:r>
            <a:endParaRPr lang="et-EE" dirty="0" smtClean="0"/>
          </a:p>
          <a:p>
            <a:r>
              <a:rPr lang="et-EE" dirty="0"/>
              <a:t>Alati proovige enne mõista, kui hakkate hukka mõistma. </a:t>
            </a:r>
            <a:r>
              <a:rPr lang="et-EE" dirty="0" smtClean="0"/>
              <a:t> </a:t>
            </a:r>
            <a:endParaRPr lang="et-EE" dirty="0"/>
          </a:p>
        </p:txBody>
      </p:sp>
      <p:sp>
        <p:nvSpPr>
          <p:cNvPr id="4" name="TextBox 3"/>
          <p:cNvSpPr txBox="1"/>
          <p:nvPr/>
        </p:nvSpPr>
        <p:spPr>
          <a:xfrm>
            <a:off x="611560" y="6021288"/>
            <a:ext cx="4392488" cy="369332"/>
          </a:xfrm>
          <a:prstGeom prst="rect">
            <a:avLst/>
          </a:prstGeom>
          <a:noFill/>
        </p:spPr>
        <p:txBody>
          <a:bodyPr wrap="square" rtlCol="0">
            <a:spAutoFit/>
          </a:bodyPr>
          <a:lstStyle/>
          <a:p>
            <a:r>
              <a:rPr lang="et-EE"/>
              <a:t>Allikas: </a:t>
            </a:r>
            <a:r>
              <a:rPr lang="et-EE">
                <a:hlinkClick r:id="rId2"/>
              </a:rPr>
              <a:t>www.targaltinternetis.ee</a:t>
            </a:r>
            <a:r>
              <a:rPr lang="et-EE"/>
              <a:t> </a:t>
            </a:r>
            <a:endParaRPr lang="et-EE" dirty="0"/>
          </a:p>
        </p:txBody>
      </p:sp>
    </p:spTree>
    <p:extLst>
      <p:ext uri="{BB962C8B-B14F-4D97-AF65-F5344CB8AC3E}">
        <p14:creationId xmlns:p14="http://schemas.microsoft.com/office/powerpoint/2010/main" val="828949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Abilehed ja nõuandjad</a:t>
            </a:r>
            <a:endParaRPr lang="et-EE" dirty="0"/>
          </a:p>
        </p:txBody>
      </p:sp>
      <p:sp>
        <p:nvSpPr>
          <p:cNvPr id="3" name="Sisu kohatäide 2"/>
          <p:cNvSpPr>
            <a:spLocks noGrp="1"/>
          </p:cNvSpPr>
          <p:nvPr>
            <p:ph idx="1"/>
          </p:nvPr>
        </p:nvSpPr>
        <p:spPr>
          <a:xfrm>
            <a:off x="611560" y="1628800"/>
            <a:ext cx="7920880" cy="4525963"/>
          </a:xfrm>
        </p:spPr>
        <p:txBody>
          <a:bodyPr>
            <a:normAutofit fontScale="62500" lnSpcReduction="20000"/>
          </a:bodyPr>
          <a:lstStyle/>
          <a:p>
            <a:r>
              <a:rPr lang="et-EE" dirty="0" smtClean="0">
                <a:hlinkClick r:id="rId2"/>
              </a:rPr>
              <a:t>www.targaltinternetis.ee</a:t>
            </a:r>
            <a:r>
              <a:rPr lang="et-EE" dirty="0">
                <a:hlinkClick r:id="rId2"/>
              </a:rPr>
              <a:t>/</a:t>
            </a:r>
            <a:r>
              <a:rPr lang="et-EE" dirty="0"/>
              <a:t> - </a:t>
            </a:r>
            <a:r>
              <a:rPr lang="et-EE" dirty="0" smtClean="0"/>
              <a:t>nõuanded, juhised, mängud jne ohutust ja nutikast </a:t>
            </a:r>
            <a:r>
              <a:rPr lang="et-EE" dirty="0"/>
              <a:t>internetikasutusest lastele, noortele, lapsevanematele ja õpetajatele.</a:t>
            </a:r>
          </a:p>
          <a:p>
            <a:r>
              <a:rPr lang="et-EE" dirty="0">
                <a:hlinkClick r:id="rId3"/>
              </a:rPr>
              <a:t>www.lasteabi.ee</a:t>
            </a:r>
            <a:r>
              <a:rPr lang="et-EE" dirty="0"/>
              <a:t> - kui vajad nõu erinevates küsimustes sh. e-ohutus. Sinna võivad pöörduda nii lapsed, </a:t>
            </a:r>
            <a:r>
              <a:rPr lang="et-EE" dirty="0" smtClean="0"/>
              <a:t>lapsevanemad </a:t>
            </a:r>
            <a:r>
              <a:rPr lang="et-EE" dirty="0"/>
              <a:t>kui ka õpetajad. Saab pöörduda läbi </a:t>
            </a:r>
            <a:r>
              <a:rPr lang="et-EE" dirty="0" err="1"/>
              <a:t>e-kirja</a:t>
            </a:r>
            <a:r>
              <a:rPr lang="et-EE" dirty="0"/>
              <a:t>, </a:t>
            </a:r>
            <a:r>
              <a:rPr lang="et-EE" dirty="0" err="1"/>
              <a:t>skype</a:t>
            </a:r>
            <a:r>
              <a:rPr lang="et-EE" dirty="0"/>
              <a:t>, </a:t>
            </a:r>
            <a:r>
              <a:rPr lang="et-EE" dirty="0" err="1"/>
              <a:t>online</a:t>
            </a:r>
            <a:r>
              <a:rPr lang="et-EE" dirty="0"/>
              <a:t> nõustamise lehe või helistada 116111.</a:t>
            </a:r>
          </a:p>
          <a:p>
            <a:r>
              <a:rPr lang="et-EE" dirty="0" smtClean="0"/>
              <a:t>Veebikonstaablid </a:t>
            </a:r>
            <a:r>
              <a:rPr lang="et-EE" dirty="0"/>
              <a:t>Maarja Punak, Andero Sepp, Jana Frolova </a:t>
            </a:r>
            <a:r>
              <a:rPr lang="et-EE" dirty="0">
                <a:hlinkClick r:id="rId4"/>
              </a:rPr>
              <a:t>https://</a:t>
            </a:r>
            <a:r>
              <a:rPr lang="et-EE" dirty="0" smtClean="0">
                <a:hlinkClick r:id="rId4"/>
              </a:rPr>
              <a:t>www.politsei.ee/et/nouanded/veebikonstaabel/</a:t>
            </a:r>
            <a:r>
              <a:rPr lang="et-EE" dirty="0" smtClean="0"/>
              <a:t>, kelle poole saab nõu küsimiseks </a:t>
            </a:r>
            <a:r>
              <a:rPr lang="et-EE" dirty="0"/>
              <a:t>pöörduda läbi </a:t>
            </a:r>
            <a:r>
              <a:rPr lang="et-EE" dirty="0" smtClean="0"/>
              <a:t>Facebooki, </a:t>
            </a:r>
            <a:r>
              <a:rPr lang="et-EE" dirty="0"/>
              <a:t>Politsei lehe, </a:t>
            </a:r>
            <a:r>
              <a:rPr lang="et-EE" dirty="0" smtClean="0"/>
              <a:t>Perekooli, Vastused.ee</a:t>
            </a:r>
            <a:r>
              <a:rPr lang="et-EE" dirty="0"/>
              <a:t> jne</a:t>
            </a:r>
            <a:r>
              <a:rPr lang="et-EE" dirty="0" smtClean="0"/>
              <a:t>.</a:t>
            </a:r>
            <a:endParaRPr lang="et-EE" dirty="0" smtClean="0">
              <a:hlinkClick r:id="rId5"/>
            </a:endParaRPr>
          </a:p>
          <a:p>
            <a:r>
              <a:rPr lang="et-EE" dirty="0" smtClean="0">
                <a:hlinkClick r:id="rId5"/>
              </a:rPr>
              <a:t>www.vihjeliin.ee</a:t>
            </a:r>
            <a:r>
              <a:rPr lang="et-EE" dirty="0"/>
              <a:t>  - kui näed veebis ebaseaduslikku sisu, </a:t>
            </a:r>
            <a:r>
              <a:rPr lang="et-EE" dirty="0" smtClean="0"/>
              <a:t>siis saad sellest teatada vihjeliinile, teatamine </a:t>
            </a:r>
            <a:r>
              <a:rPr lang="et-EE" dirty="0"/>
              <a:t>on </a:t>
            </a:r>
            <a:r>
              <a:rPr lang="et-EE" dirty="0" smtClean="0"/>
              <a:t>anonüümne.</a:t>
            </a:r>
          </a:p>
          <a:p>
            <a:r>
              <a:rPr lang="et-EE" dirty="0" smtClean="0">
                <a:hlinkClick r:id="rId6"/>
              </a:rPr>
              <a:t>www.nutikaitse.ee</a:t>
            </a:r>
            <a:r>
              <a:rPr lang="et-EE" dirty="0" smtClean="0"/>
              <a:t> – nõuanded, kuidas nutiseadmega turvaliselt ümber käia.</a:t>
            </a:r>
          </a:p>
          <a:p>
            <a:r>
              <a:rPr lang="et-EE" dirty="0" smtClean="0">
                <a:hlinkClick r:id="rId7"/>
              </a:rPr>
              <a:t>www.arvutikaitse.ee</a:t>
            </a:r>
            <a:r>
              <a:rPr lang="et-EE" dirty="0" smtClean="0"/>
              <a:t> – tehnilised nõuanded, kuidas oma arvutit kaitsta.</a:t>
            </a:r>
            <a:endParaRPr lang="et-EE" dirty="0"/>
          </a:p>
          <a:p>
            <a:endParaRPr lang="et-EE" dirty="0"/>
          </a:p>
        </p:txBody>
      </p:sp>
    </p:spTree>
    <p:extLst>
      <p:ext uri="{BB962C8B-B14F-4D97-AF65-F5344CB8AC3E}">
        <p14:creationId xmlns:p14="http://schemas.microsoft.com/office/powerpoint/2010/main" val="1481396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Tegevuste eesmärk</a:t>
            </a:r>
            <a:endParaRPr lang="et-EE" dirty="0"/>
          </a:p>
        </p:txBody>
      </p:sp>
      <p:sp>
        <p:nvSpPr>
          <p:cNvPr id="3" name="Sisu kohatäide 2"/>
          <p:cNvSpPr>
            <a:spLocks noGrp="1"/>
          </p:cNvSpPr>
          <p:nvPr>
            <p:ph idx="1"/>
          </p:nvPr>
        </p:nvSpPr>
        <p:spPr/>
        <p:txBody>
          <a:bodyPr>
            <a:normAutofit/>
          </a:bodyPr>
          <a:lstStyle/>
          <a:p>
            <a:r>
              <a:rPr lang="et-EE" dirty="0" smtClean="0"/>
              <a:t>Teada saada kuidas kasutatakse enamasti mobiiltelefone.</a:t>
            </a:r>
          </a:p>
          <a:p>
            <a:r>
              <a:rPr lang="et-EE" dirty="0"/>
              <a:t>A</a:t>
            </a:r>
            <a:r>
              <a:rPr lang="et-EE" dirty="0" smtClean="0"/>
              <a:t>rutada soovituslike reeglite üle tehnika kasutamisel sh. küberkiusamine, privaatsus, tehnika </a:t>
            </a:r>
            <a:r>
              <a:rPr lang="et-EE" dirty="0" err="1" smtClean="0"/>
              <a:t>ülekasutamine</a:t>
            </a:r>
            <a:r>
              <a:rPr lang="et-EE" dirty="0" smtClean="0"/>
              <a:t>.</a:t>
            </a:r>
          </a:p>
          <a:p>
            <a:r>
              <a:rPr lang="et-EE" dirty="0" smtClean="0"/>
              <a:t>Arutada õige kehaasendi ja tervisekaitse üle, kui kasutad tehnikat.</a:t>
            </a:r>
          </a:p>
          <a:p>
            <a:r>
              <a:rPr lang="et-EE" dirty="0" smtClean="0"/>
              <a:t>Luua soovituslikud reeglid.</a:t>
            </a:r>
          </a:p>
          <a:p>
            <a:endParaRPr lang="et-EE" dirty="0" smtClean="0"/>
          </a:p>
          <a:p>
            <a:endParaRPr lang="et-EE" dirty="0"/>
          </a:p>
        </p:txBody>
      </p:sp>
    </p:spTree>
    <p:extLst>
      <p:ext uri="{BB962C8B-B14F-4D97-AF65-F5344CB8AC3E}">
        <p14:creationId xmlns:p14="http://schemas.microsoft.com/office/powerpoint/2010/main" val="2423384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fontScale="90000"/>
          </a:bodyPr>
          <a:lstStyle/>
          <a:p>
            <a:r>
              <a:rPr lang="et-EE" dirty="0" smtClean="0"/>
              <a:t>Muutunud võimalused – mida olete märganud teie?</a:t>
            </a:r>
            <a:endParaRPr lang="et-EE" dirty="0"/>
          </a:p>
        </p:txBody>
      </p:sp>
      <p:sp>
        <p:nvSpPr>
          <p:cNvPr id="3" name="Sisu kohatäide 2"/>
          <p:cNvSpPr>
            <a:spLocks noGrp="1"/>
          </p:cNvSpPr>
          <p:nvPr>
            <p:ph idx="1"/>
          </p:nvPr>
        </p:nvSpPr>
        <p:spPr/>
        <p:txBody>
          <a:bodyPr>
            <a:normAutofit fontScale="92500" lnSpcReduction="10000"/>
          </a:bodyPr>
          <a:lstStyle/>
          <a:p>
            <a:r>
              <a:rPr lang="et-EE" dirty="0" smtClean="0"/>
              <a:t>90% esimese kooliastme õpilastest omavad nutikat telefoni.</a:t>
            </a:r>
          </a:p>
          <a:p>
            <a:r>
              <a:rPr lang="et-EE" dirty="0" smtClean="0"/>
              <a:t>Kodudes kasutatakse pigem sülearvuteid ja tahvelarvuteid kui lauaarvuteid.</a:t>
            </a:r>
          </a:p>
          <a:p>
            <a:r>
              <a:rPr lang="et-EE" dirty="0" smtClean="0"/>
              <a:t>Eestis saab enamikes kohtadest </a:t>
            </a:r>
            <a:r>
              <a:rPr lang="et-EE" dirty="0" err="1" smtClean="0"/>
              <a:t>WiFi-sse</a:t>
            </a:r>
            <a:r>
              <a:rPr lang="et-EE" dirty="0" smtClean="0"/>
              <a:t>, mis on tasuta; 60-80% õpilastel on oma </a:t>
            </a:r>
            <a:r>
              <a:rPr lang="et-EE" dirty="0"/>
              <a:t>nutiseadmes mobiilne </a:t>
            </a:r>
            <a:r>
              <a:rPr lang="et-EE" dirty="0" smtClean="0"/>
              <a:t>internet.</a:t>
            </a:r>
          </a:p>
          <a:p>
            <a:r>
              <a:rPr lang="et-EE" dirty="0" smtClean="0"/>
              <a:t>Õpilaste põhitegevused: videote vaatamine, pildistamine, mängimine; kui laps saab vanemaks, siis lisanduvad ka suhtlusvõrgustikud.</a:t>
            </a:r>
            <a:endParaRPr lang="et-EE" dirty="0"/>
          </a:p>
        </p:txBody>
      </p:sp>
    </p:spTree>
    <p:extLst>
      <p:ext uri="{BB962C8B-B14F-4D97-AF65-F5344CB8AC3E}">
        <p14:creationId xmlns:p14="http://schemas.microsoft.com/office/powerpoint/2010/main" val="3668559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dirty="0" smtClean="0"/>
              <a:t>Netilammas - Mobiilimaania</a:t>
            </a:r>
            <a:endParaRPr lang="et-EE" dirty="0"/>
          </a:p>
        </p:txBody>
      </p:sp>
      <p:sp>
        <p:nvSpPr>
          <p:cNvPr id="3" name="Sisu kohatäide 2"/>
          <p:cNvSpPr>
            <a:spLocks noGrp="1"/>
          </p:cNvSpPr>
          <p:nvPr>
            <p:ph idx="1"/>
          </p:nvPr>
        </p:nvSpPr>
        <p:spPr/>
        <p:txBody>
          <a:bodyPr>
            <a:normAutofit fontScale="77500" lnSpcReduction="20000"/>
          </a:bodyPr>
          <a:lstStyle/>
          <a:p>
            <a:r>
              <a:rPr lang="et-EE" dirty="0" smtClean="0"/>
              <a:t>Lambakülas on enamusel tegelastel nutitelefonid. Üks tegelane on selle külge lausa liimitud. Multikas on küll väikestele, kuid selles võid ära tunda ka enda! </a:t>
            </a:r>
          </a:p>
          <a:p>
            <a:endParaRPr lang="et-EE" dirty="0"/>
          </a:p>
          <a:p>
            <a:r>
              <a:rPr lang="et-EE" dirty="0">
                <a:hlinkClick r:id="rId3"/>
              </a:rPr>
              <a:t>https://</a:t>
            </a:r>
            <a:r>
              <a:rPr lang="et-EE" dirty="0" smtClean="0">
                <a:hlinkClick r:id="rId3"/>
              </a:rPr>
              <a:t>www.youtube.com/watch?v=JjYdvOf9UKQ</a:t>
            </a:r>
            <a:endParaRPr lang="et-EE" dirty="0" smtClean="0"/>
          </a:p>
          <a:p>
            <a:endParaRPr lang="et-EE" dirty="0"/>
          </a:p>
          <a:p>
            <a:r>
              <a:rPr lang="et-EE" dirty="0" smtClean="0"/>
              <a:t>Meenutage, millal hakkasite teie kasutama esimest korda arvutit, nutitelefoni, tahvelarvutit vms. Kas veel mäletate?</a:t>
            </a:r>
          </a:p>
          <a:p>
            <a:pPr lvl="1"/>
            <a:r>
              <a:rPr lang="et-EE" dirty="0" smtClean="0"/>
              <a:t>Millal hakkasid seadet kasutama teie laps/lapsed?</a:t>
            </a:r>
          </a:p>
          <a:p>
            <a:pPr lvl="1"/>
            <a:r>
              <a:rPr lang="et-EE" dirty="0" smtClean="0"/>
              <a:t>Kui tihti saadakse uus seade, miks saadakse (kaob ära, läheb katki jne)?</a:t>
            </a:r>
          </a:p>
          <a:p>
            <a:r>
              <a:rPr lang="et-EE" dirty="0" smtClean="0"/>
              <a:t>Kui kaua enamasti tehnikat </a:t>
            </a:r>
            <a:r>
              <a:rPr lang="et-EE" dirty="0"/>
              <a:t>päevas kasutatakse?</a:t>
            </a:r>
            <a:endParaRPr lang="et-EE" dirty="0" smtClean="0"/>
          </a:p>
        </p:txBody>
      </p:sp>
    </p:spTree>
    <p:extLst>
      <p:ext uri="{BB962C8B-B14F-4D97-AF65-F5344CB8AC3E}">
        <p14:creationId xmlns:p14="http://schemas.microsoft.com/office/powerpoint/2010/main" val="1566976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fontScale="90000"/>
          </a:bodyPr>
          <a:lstStyle/>
          <a:p>
            <a:r>
              <a:rPr lang="et-EE" dirty="0"/>
              <a:t>Kas nutiseadme </a:t>
            </a:r>
            <a:r>
              <a:rPr lang="et-EE" dirty="0" smtClean="0"/>
              <a:t>kasutamisel </a:t>
            </a:r>
            <a:r>
              <a:rPr lang="et-EE" dirty="0"/>
              <a:t>on olnud ka probleeme</a:t>
            </a:r>
            <a:r>
              <a:rPr lang="et-EE" dirty="0" smtClean="0"/>
              <a:t>?</a:t>
            </a:r>
            <a:endParaRPr lang="et-EE" dirty="0"/>
          </a:p>
        </p:txBody>
      </p:sp>
      <p:sp>
        <p:nvSpPr>
          <p:cNvPr id="3" name="Sisu kohatäide 2"/>
          <p:cNvSpPr>
            <a:spLocks noGrp="1"/>
          </p:cNvSpPr>
          <p:nvPr>
            <p:ph idx="1"/>
          </p:nvPr>
        </p:nvSpPr>
        <p:spPr>
          <a:xfrm>
            <a:off x="457200" y="1600200"/>
            <a:ext cx="4474840" cy="4525963"/>
          </a:xfrm>
        </p:spPr>
        <p:txBody>
          <a:bodyPr>
            <a:normAutofit fontScale="77500" lnSpcReduction="20000"/>
          </a:bodyPr>
          <a:lstStyle/>
          <a:p>
            <a:r>
              <a:rPr lang="et-EE" dirty="0" smtClean="0"/>
              <a:t>Pane koos pinginaabriga (kõrval istuva lapsevanemaga) kirja 1-2 juhtumit, mis on mobiili kasutamisel kas kodus või koolis juhtunud.</a:t>
            </a:r>
          </a:p>
          <a:p>
            <a:r>
              <a:rPr lang="et-EE" dirty="0" smtClean="0"/>
              <a:t>Õpetaja palub 2-3 paaril oma lugu teistele rääkida. NB! Püüdke leida erinevad lood.</a:t>
            </a:r>
          </a:p>
          <a:p>
            <a:r>
              <a:rPr lang="et-EE" dirty="0" smtClean="0"/>
              <a:t>Küsige, kuidas sellist lugu oleks saanud lahendada, vältida? Mida teha kui selline asi on juhtunud?</a:t>
            </a:r>
            <a:endParaRPr lang="et-EE" dirty="0"/>
          </a:p>
        </p:txBody>
      </p:sp>
      <p:pic>
        <p:nvPicPr>
          <p:cNvPr id="1026" name="Picture 2" descr="http://www.txstate.edu/cache4e6bc7766f7895fb50282ed673243018/imagehandler/scaler/www.txstate.edu/pdevelop/Services/workshops/OrganizationalExcellence/MobileSmartDeviceSecurity/contentParagraph/01/content_files/file0/Mobile%20Device.jpg?mode=fit&amp;width=300&amp;height=32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2204864"/>
            <a:ext cx="2857500" cy="3086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3232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Turvalise interneti päeva video</a:t>
            </a:r>
            <a:endParaRPr lang="et-EE" dirty="0"/>
          </a:p>
        </p:txBody>
      </p:sp>
      <p:sp>
        <p:nvSpPr>
          <p:cNvPr id="3" name="Sisu kohatäide 2"/>
          <p:cNvSpPr>
            <a:spLocks noGrp="1"/>
          </p:cNvSpPr>
          <p:nvPr>
            <p:ph idx="1"/>
          </p:nvPr>
        </p:nvSpPr>
        <p:spPr>
          <a:xfrm>
            <a:off x="179512" y="1600200"/>
            <a:ext cx="8784976" cy="4997152"/>
          </a:xfrm>
        </p:spPr>
        <p:txBody>
          <a:bodyPr>
            <a:normAutofit/>
          </a:bodyPr>
          <a:lstStyle/>
          <a:p>
            <a:r>
              <a:rPr lang="et-EE" dirty="0" smtClean="0"/>
              <a:t>Liigne avalikkus piltides ja </a:t>
            </a:r>
            <a:r>
              <a:rPr lang="et-EE" dirty="0"/>
              <a:t>sõnumites võrgustikes </a:t>
            </a:r>
            <a:r>
              <a:rPr lang="et-EE" dirty="0">
                <a:hlinkClick r:id="rId2"/>
              </a:rPr>
              <a:t>https://</a:t>
            </a:r>
            <a:r>
              <a:rPr lang="et-EE" dirty="0" smtClean="0">
                <a:hlinkClick r:id="rId2"/>
              </a:rPr>
              <a:t>www.youtube.com/watch?v=ylh1zzeICDM</a:t>
            </a:r>
            <a:r>
              <a:rPr lang="et-EE" dirty="0" smtClean="0"/>
              <a:t> </a:t>
            </a:r>
          </a:p>
          <a:p>
            <a:pPr marL="0" indent="0">
              <a:buNone/>
            </a:pPr>
            <a:endParaRPr lang="et-EE" dirty="0"/>
          </a:p>
          <a:p>
            <a:r>
              <a:rPr lang="et-EE" dirty="0" smtClean="0"/>
              <a:t>Kes paneb internetti informatsiooni?</a:t>
            </a:r>
          </a:p>
          <a:p>
            <a:pPr lvl="1"/>
            <a:r>
              <a:rPr lang="et-EE" dirty="0" smtClean="0"/>
              <a:t>80% meie sõbrad ja 20% meie ise</a:t>
            </a:r>
          </a:p>
          <a:p>
            <a:pPr lvl="1"/>
            <a:r>
              <a:rPr lang="et-EE" dirty="0" smtClean="0"/>
              <a:t>100% väikeste laste kohta üles pandud materjalist pärineb lapsevanematelt – juba väiksel lapsel võib suur </a:t>
            </a:r>
            <a:r>
              <a:rPr lang="et-EE" dirty="0" err="1" smtClean="0"/>
              <a:t>digijälg</a:t>
            </a:r>
            <a:r>
              <a:rPr lang="et-EE" dirty="0" smtClean="0"/>
              <a:t> olla</a:t>
            </a:r>
          </a:p>
          <a:p>
            <a:endParaRPr lang="et-EE" dirty="0"/>
          </a:p>
        </p:txBody>
      </p:sp>
    </p:spTree>
    <p:extLst>
      <p:ext uri="{BB962C8B-B14F-4D97-AF65-F5344CB8AC3E}">
        <p14:creationId xmlns:p14="http://schemas.microsoft.com/office/powerpoint/2010/main" val="2796172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Arutamiseks</a:t>
            </a:r>
            <a:endParaRPr lang="et-EE" dirty="0"/>
          </a:p>
        </p:txBody>
      </p:sp>
      <p:sp>
        <p:nvSpPr>
          <p:cNvPr id="3" name="Sisu kohatäide 2"/>
          <p:cNvSpPr>
            <a:spLocks noGrp="1"/>
          </p:cNvSpPr>
          <p:nvPr>
            <p:ph idx="1"/>
          </p:nvPr>
        </p:nvSpPr>
        <p:spPr>
          <a:xfrm>
            <a:off x="457200" y="1600200"/>
            <a:ext cx="8229600" cy="4925144"/>
          </a:xfrm>
        </p:spPr>
        <p:txBody>
          <a:bodyPr>
            <a:normAutofit fontScale="92500" lnSpcReduction="10000"/>
          </a:bodyPr>
          <a:lstStyle/>
          <a:p>
            <a:r>
              <a:rPr lang="et-EE" dirty="0"/>
              <a:t>K</a:t>
            </a:r>
            <a:r>
              <a:rPr lang="et-EE" dirty="0" smtClean="0"/>
              <a:t>uidas </a:t>
            </a:r>
            <a:r>
              <a:rPr lang="et-EE" dirty="0"/>
              <a:t>peaks käituma võrgustikes: milliseid pilte üles </a:t>
            </a:r>
            <a:r>
              <a:rPr lang="et-EE" dirty="0" smtClean="0"/>
              <a:t>laadida/jagada</a:t>
            </a:r>
            <a:r>
              <a:rPr lang="et-EE" dirty="0"/>
              <a:t>, milliseid tekste </a:t>
            </a:r>
            <a:r>
              <a:rPr lang="et-EE" dirty="0" smtClean="0"/>
              <a:t>kirjutada</a:t>
            </a:r>
            <a:r>
              <a:rPr lang="et-EE" dirty="0"/>
              <a:t>. </a:t>
            </a:r>
          </a:p>
          <a:p>
            <a:pPr lvl="1"/>
            <a:r>
              <a:rPr lang="et-EE" dirty="0"/>
              <a:t>Kas võrgustikes on õpilastel sõpradeks ka täiskasvanud, õpetajad</a:t>
            </a:r>
            <a:r>
              <a:rPr lang="et-EE" dirty="0" smtClean="0"/>
              <a:t>?</a:t>
            </a:r>
          </a:p>
          <a:p>
            <a:pPr lvl="1"/>
            <a:r>
              <a:rPr lang="et-EE" dirty="0" smtClean="0"/>
              <a:t>Kas võrgustikes on lapsevanematel sõbraks õpetajad? </a:t>
            </a:r>
          </a:p>
          <a:p>
            <a:pPr lvl="1"/>
            <a:r>
              <a:rPr lang="et-EE" dirty="0" smtClean="0"/>
              <a:t>Kuidas peaks võrgustikus käituma, et olla lastele eeskujuks? Kuidas peaks lapsed käituma, et nad ise hätta ei satuks?</a:t>
            </a:r>
            <a:endParaRPr lang="et-EE" dirty="0"/>
          </a:p>
          <a:p>
            <a:pPr marL="457200" lvl="1" indent="0">
              <a:buNone/>
            </a:pPr>
            <a:r>
              <a:rPr lang="et-EE" dirty="0" smtClean="0"/>
              <a:t>Internetti </a:t>
            </a:r>
            <a:r>
              <a:rPr lang="et-EE" dirty="0"/>
              <a:t>üles pandud infot on sealt </a:t>
            </a:r>
            <a:r>
              <a:rPr lang="et-EE" dirty="0" smtClean="0"/>
              <a:t>hiljem väga </a:t>
            </a:r>
            <a:r>
              <a:rPr lang="et-EE" dirty="0"/>
              <a:t>keeruline </a:t>
            </a:r>
            <a:r>
              <a:rPr lang="et-EE" dirty="0" smtClean="0"/>
              <a:t>eemaldada.</a:t>
            </a:r>
          </a:p>
          <a:p>
            <a:pPr marL="457200" lvl="1" indent="0">
              <a:buNone/>
            </a:pPr>
            <a:r>
              <a:rPr lang="et-EE" b="1" dirty="0" smtClean="0"/>
              <a:t>Millist infot aga võiks internetti panna? (üritused, võistlused, auhinnad, positiivsed tegevused)</a:t>
            </a:r>
            <a:endParaRPr lang="et-EE" b="1" dirty="0"/>
          </a:p>
        </p:txBody>
      </p:sp>
    </p:spTree>
    <p:extLst>
      <p:ext uri="{BB962C8B-B14F-4D97-AF65-F5344CB8AC3E}">
        <p14:creationId xmlns:p14="http://schemas.microsoft.com/office/powerpoint/2010/main" val="3899379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Kiusamine ja solvamine</a:t>
            </a:r>
            <a:endParaRPr lang="et-EE" dirty="0"/>
          </a:p>
        </p:txBody>
      </p:sp>
      <p:sp>
        <p:nvSpPr>
          <p:cNvPr id="3" name="Sisu kohatäide 2"/>
          <p:cNvSpPr>
            <a:spLocks noGrp="1"/>
          </p:cNvSpPr>
          <p:nvPr>
            <p:ph idx="1"/>
          </p:nvPr>
        </p:nvSpPr>
        <p:spPr>
          <a:xfrm>
            <a:off x="457200" y="1600200"/>
            <a:ext cx="8229600" cy="5141168"/>
          </a:xfrm>
        </p:spPr>
        <p:txBody>
          <a:bodyPr>
            <a:normAutofit fontScale="92500" lnSpcReduction="20000"/>
          </a:bodyPr>
          <a:lstStyle/>
          <a:p>
            <a:r>
              <a:rPr lang="et-EE" dirty="0" smtClean="0"/>
              <a:t>Vaata 3 videot:</a:t>
            </a:r>
          </a:p>
          <a:p>
            <a:pPr marL="0" indent="0">
              <a:buNone/>
            </a:pPr>
            <a:r>
              <a:rPr lang="et-EE" dirty="0"/>
              <a:t>Ühendu viisakalt </a:t>
            </a:r>
            <a:r>
              <a:rPr lang="et-EE" dirty="0">
                <a:hlinkClick r:id="rId2"/>
              </a:rPr>
              <a:t>https://</a:t>
            </a:r>
            <a:r>
              <a:rPr lang="et-EE" dirty="0" smtClean="0">
                <a:hlinkClick r:id="rId2"/>
              </a:rPr>
              <a:t>www.youtube.com/watch?v=rYAO0mFBl18</a:t>
            </a:r>
            <a:endParaRPr lang="et-EE" dirty="0" smtClean="0"/>
          </a:p>
          <a:p>
            <a:pPr marL="0" indent="0">
              <a:buNone/>
            </a:pPr>
            <a:r>
              <a:rPr lang="et-EE" dirty="0" smtClean="0"/>
              <a:t>See pole mäng, see on su elu! </a:t>
            </a:r>
          </a:p>
          <a:p>
            <a:pPr marL="0" indent="0">
              <a:buNone/>
            </a:pPr>
            <a:r>
              <a:rPr lang="et-EE" dirty="0">
                <a:hlinkClick r:id="rId3"/>
              </a:rPr>
              <a:t>https://</a:t>
            </a:r>
            <a:r>
              <a:rPr lang="et-EE" dirty="0" smtClean="0">
                <a:hlinkClick r:id="rId3"/>
              </a:rPr>
              <a:t>www.youtube.com/watch?v=JJvue_LPaLY</a:t>
            </a:r>
            <a:r>
              <a:rPr lang="et-EE" dirty="0" smtClean="0"/>
              <a:t> </a:t>
            </a:r>
          </a:p>
          <a:p>
            <a:pPr marL="0" indent="0">
              <a:buNone/>
            </a:pPr>
            <a:r>
              <a:rPr lang="et-EE" dirty="0" smtClean="0"/>
              <a:t>Blokeeri kiusajad! </a:t>
            </a:r>
          </a:p>
          <a:p>
            <a:pPr marL="0" indent="0">
              <a:buNone/>
            </a:pPr>
            <a:r>
              <a:rPr lang="et-EE" dirty="0">
                <a:hlinkClick r:id="rId4"/>
              </a:rPr>
              <a:t>https://</a:t>
            </a:r>
            <a:r>
              <a:rPr lang="et-EE" dirty="0" smtClean="0">
                <a:hlinkClick r:id="rId4"/>
              </a:rPr>
              <a:t>www.youtube.com/watch?v=4oNXWi9L32I</a:t>
            </a:r>
            <a:r>
              <a:rPr lang="et-EE" dirty="0" smtClean="0"/>
              <a:t> </a:t>
            </a:r>
          </a:p>
          <a:p>
            <a:pPr marL="0" indent="0">
              <a:buNone/>
            </a:pPr>
            <a:endParaRPr lang="et-EE" dirty="0"/>
          </a:p>
          <a:p>
            <a:r>
              <a:rPr lang="et-EE" dirty="0" smtClean="0"/>
              <a:t>Mis </a:t>
            </a:r>
            <a:r>
              <a:rPr lang="et-EE" dirty="0"/>
              <a:t>juhtus videos?</a:t>
            </a:r>
          </a:p>
          <a:p>
            <a:r>
              <a:rPr lang="et-EE" dirty="0" smtClean="0"/>
              <a:t>Kas selline käitumine on õige kaasõpilase vastu?</a:t>
            </a:r>
          </a:p>
          <a:p>
            <a:r>
              <a:rPr lang="et-EE" dirty="0" smtClean="0"/>
              <a:t>Mida sellisel juhul teha?</a:t>
            </a:r>
          </a:p>
          <a:p>
            <a:pPr marL="0" indent="0">
              <a:buNone/>
            </a:pPr>
            <a:endParaRPr lang="et-EE" dirty="0"/>
          </a:p>
        </p:txBody>
      </p:sp>
    </p:spTree>
    <p:extLst>
      <p:ext uri="{BB962C8B-B14F-4D97-AF65-F5344CB8AC3E}">
        <p14:creationId xmlns:p14="http://schemas.microsoft.com/office/powerpoint/2010/main" val="2939544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fontScale="90000"/>
          </a:bodyPr>
          <a:lstStyle/>
          <a:p>
            <a:r>
              <a:rPr lang="et-EE" dirty="0" smtClean="0"/>
              <a:t>Mis on küberkiusamine ja mida sellisel juhul teha?</a:t>
            </a:r>
            <a:endParaRPr lang="et-EE" dirty="0"/>
          </a:p>
        </p:txBody>
      </p:sp>
      <p:sp>
        <p:nvSpPr>
          <p:cNvPr id="3" name="Sisu kohatäide 2"/>
          <p:cNvSpPr>
            <a:spLocks noGrp="1"/>
          </p:cNvSpPr>
          <p:nvPr>
            <p:ph idx="1"/>
          </p:nvPr>
        </p:nvSpPr>
        <p:spPr/>
        <p:txBody>
          <a:bodyPr/>
          <a:lstStyle/>
          <a:p>
            <a:r>
              <a:rPr lang="et-EE" dirty="0" smtClean="0"/>
              <a:t>Grupitöös 3-4 lapsevanemat </a:t>
            </a:r>
          </a:p>
          <a:p>
            <a:r>
              <a:rPr lang="et-EE" dirty="0" smtClean="0"/>
              <a:t>Jagage joontega leht kolmeks</a:t>
            </a:r>
          </a:p>
          <a:p>
            <a:pPr lvl="1"/>
            <a:r>
              <a:rPr lang="et-EE" dirty="0" smtClean="0"/>
              <a:t>Esimesse tulpa kirjutage kiusamist (sh küberkiusamist) puudutav näidis (juhtumi nimi)</a:t>
            </a:r>
          </a:p>
          <a:p>
            <a:pPr lvl="1"/>
            <a:r>
              <a:rPr lang="et-EE" dirty="0" smtClean="0"/>
              <a:t>Keskele kirjutage lahendus</a:t>
            </a:r>
          </a:p>
          <a:p>
            <a:pPr lvl="1"/>
            <a:r>
              <a:rPr lang="et-EE" dirty="0" smtClean="0"/>
              <a:t>Kolmandasse tulpa kirjutage, kelle poole pöörduda, kui asi ei ole lahenenud</a:t>
            </a:r>
            <a:endParaRPr lang="et-EE" dirty="0"/>
          </a:p>
        </p:txBody>
      </p:sp>
    </p:spTree>
    <p:extLst>
      <p:ext uri="{BB962C8B-B14F-4D97-AF65-F5344CB8AC3E}">
        <p14:creationId xmlns:p14="http://schemas.microsoft.com/office/powerpoint/2010/main" val="1470541908"/>
      </p:ext>
    </p:extLst>
  </p:cSld>
  <p:clrMapOvr>
    <a:masterClrMapping/>
  </p:clrMapOvr>
</p:sld>
</file>

<file path=ppt/theme/theme1.xml><?xml version="1.0" encoding="utf-8"?>
<a:theme xmlns:a="http://schemas.openxmlformats.org/drawingml/2006/main" name="Tarkvarakomplekti Office kujund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arkvarakomplekti Office kujund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16265</TotalTime>
  <Words>902</Words>
  <Application>Microsoft Office PowerPoint</Application>
  <PresentationFormat>On-screen Show (4:3)</PresentationFormat>
  <Paragraphs>105</Paragraphs>
  <Slides>15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Tarkvarakomplekti Office kujundus</vt:lpstr>
      <vt:lpstr>E-ohutusest lapsevanematele</vt:lpstr>
      <vt:lpstr>Tegevuste eesmärk</vt:lpstr>
      <vt:lpstr>Muutunud võimalused – mida olete märganud teie?</vt:lpstr>
      <vt:lpstr>Netilammas - Mobiilimaania</vt:lpstr>
      <vt:lpstr>Kas nutiseadme kasutamisel on olnud ka probleeme?</vt:lpstr>
      <vt:lpstr>Turvalise interneti päeva video</vt:lpstr>
      <vt:lpstr>Arutamiseks</vt:lpstr>
      <vt:lpstr>Kiusamine ja solvamine</vt:lpstr>
      <vt:lpstr>Mis on küberkiusamine ja mida sellisel juhul teha?</vt:lpstr>
      <vt:lpstr>Kuhu pöörduda?</vt:lpstr>
      <vt:lpstr>Võimlemine ja õige kehaasend</vt:lpstr>
      <vt:lpstr>Klassi ja interneti reeglid</vt:lpstr>
      <vt:lpstr>Soovitused lapsevanematele</vt:lpstr>
      <vt:lpstr>Soovitusi vanematele</vt:lpstr>
      <vt:lpstr>Abilehed ja nõuandjad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E-ohutusest õpilastele</dc:title>
  <dc:creator>birgy</dc:creator>
  <cp:lastModifiedBy>kerli kuusk</cp:lastModifiedBy>
  <cp:revision>29</cp:revision>
  <dcterms:created xsi:type="dcterms:W3CDTF">2014-09-29T04:09:23Z</dcterms:created>
  <dcterms:modified xsi:type="dcterms:W3CDTF">2017-02-10T10:24:20Z</dcterms:modified>
</cp:coreProperties>
</file>