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4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2" d="100"/>
          <a:sy n="102" d="100"/>
        </p:scale>
        <p:origin x="-150" y="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5648289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/>
        </p:nvSpPr>
        <p:spPr>
          <a:xfrm rot="10800000" flipH="1">
            <a:off x="0" y="2984999"/>
            <a:ext cx="9144000" cy="2158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9" name="Shape 9"/>
          <p:cNvSpPr/>
          <p:nvPr/>
        </p:nvSpPr>
        <p:spPr>
          <a:xfrm>
            <a:off x="0" y="2393175"/>
            <a:ext cx="4617372" cy="590502"/>
          </a:xfrm>
          <a:custGeom>
            <a:avLst/>
            <a:gdLst/>
            <a:ahLst/>
            <a:cxnLst/>
            <a:rect l="0" t="0" r="0" b="0"/>
            <a:pathLst>
              <a:path w="4617373" h="1108924" extrusionOk="0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0" name="Shape 10"/>
          <p:cNvSpPr/>
          <p:nvPr/>
        </p:nvSpPr>
        <p:spPr>
          <a:xfrm rot="10800000" flipH="1">
            <a:off x="0" y="2983958"/>
            <a:ext cx="4617372" cy="571095"/>
          </a:xfrm>
          <a:custGeom>
            <a:avLst/>
            <a:gdLst/>
            <a:ahLst/>
            <a:cxnLst/>
            <a:rect l="0" t="0" r="0" b="0"/>
            <a:pathLst>
              <a:path w="4617373" h="1108924" extrusionOk="0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chemeClr val="dk1">
              <a:alpha val="7843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685800" y="1746892"/>
            <a:ext cx="7772400" cy="12380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algn="ctr">
              <a:defRPr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  <a:lvl6pPr algn="ctr">
              <a:defRPr/>
            </a:lvl6pPr>
            <a:lvl7pPr algn="ctr">
              <a:defRPr/>
            </a:lvl7pPr>
            <a:lvl8pPr algn="ctr">
              <a:defRPr/>
            </a:lvl8pPr>
            <a:lvl9pPr algn="ctr"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ubTitle" idx="1"/>
          </p:nvPr>
        </p:nvSpPr>
        <p:spPr>
          <a:xfrm>
            <a:off x="685800" y="3093357"/>
            <a:ext cx="7772400" cy="666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marL="0" indent="15240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1pPr>
            <a:lvl2pPr marL="0" indent="152400" algn="ctr">
              <a:spcBef>
                <a:spcPts val="0"/>
              </a:spcBef>
              <a:buClr>
                <a:schemeClr val="dk2"/>
              </a:buClr>
              <a:buNone/>
              <a:defRPr i="1">
                <a:solidFill>
                  <a:schemeClr val="dk2"/>
                </a:solidFill>
              </a:defRPr>
            </a:lvl2pPr>
            <a:lvl3pPr marL="0" indent="152400" algn="ctr">
              <a:spcBef>
                <a:spcPts val="0"/>
              </a:spcBef>
              <a:buClr>
                <a:schemeClr val="dk2"/>
              </a:buClr>
              <a:buNone/>
              <a:defRPr i="1">
                <a:solidFill>
                  <a:schemeClr val="dk2"/>
                </a:solidFill>
              </a:defRPr>
            </a:lvl3pPr>
            <a:lvl4pPr marL="0" indent="15240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4pPr>
            <a:lvl5pPr marL="0" indent="15240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5pPr>
            <a:lvl6pPr marL="0" indent="15240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6pPr>
            <a:lvl7pPr marL="0" indent="15240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7pPr>
            <a:lvl8pPr marL="0" indent="15240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8pPr>
            <a:lvl9pPr marL="0" indent="15240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/>
          <p:nvPr/>
        </p:nvSpPr>
        <p:spPr>
          <a:xfrm rot="10800000" flipH="1">
            <a:off x="0" y="1163100"/>
            <a:ext cx="9144000" cy="398039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5" name="Shape 15"/>
          <p:cNvSpPr/>
          <p:nvPr/>
        </p:nvSpPr>
        <p:spPr>
          <a:xfrm flipH="1">
            <a:off x="4526627" y="571349"/>
            <a:ext cx="4617372" cy="590502"/>
          </a:xfrm>
          <a:custGeom>
            <a:avLst/>
            <a:gdLst/>
            <a:ahLst/>
            <a:cxnLst/>
            <a:rect l="0" t="0" r="0" b="0"/>
            <a:pathLst>
              <a:path w="4617373" h="1108924" extrusionOk="0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6" name="Shape 16"/>
          <p:cNvSpPr/>
          <p:nvPr/>
        </p:nvSpPr>
        <p:spPr>
          <a:xfrm rot="10800000">
            <a:off x="4526627" y="1162132"/>
            <a:ext cx="4617372" cy="571095"/>
          </a:xfrm>
          <a:custGeom>
            <a:avLst/>
            <a:gdLst/>
            <a:ahLst/>
            <a:cxnLst/>
            <a:rect l="0" t="0" r="0" b="0"/>
            <a:pathLst>
              <a:path w="4617373" h="1108924" extrusionOk="0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chemeClr val="dk1">
              <a:alpha val="7843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/>
        </p:nvSpPr>
        <p:spPr>
          <a:xfrm rot="10800000" flipH="1">
            <a:off x="0" y="1163100"/>
            <a:ext cx="9144000" cy="398039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1" name="Shape 21"/>
          <p:cNvSpPr/>
          <p:nvPr/>
        </p:nvSpPr>
        <p:spPr>
          <a:xfrm rot="10800000">
            <a:off x="4526627" y="1162132"/>
            <a:ext cx="4617372" cy="571095"/>
          </a:xfrm>
          <a:custGeom>
            <a:avLst/>
            <a:gdLst/>
            <a:ahLst/>
            <a:cxnLst/>
            <a:rect l="0" t="0" r="0" b="0"/>
            <a:pathLst>
              <a:path w="4617373" h="1108924" extrusionOk="0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chemeClr val="dk1">
              <a:alpha val="7843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24" name="Shape 24"/>
          <p:cNvSpPr/>
          <p:nvPr/>
        </p:nvSpPr>
        <p:spPr>
          <a:xfrm flipH="1">
            <a:off x="4526627" y="571349"/>
            <a:ext cx="4617372" cy="590502"/>
          </a:xfrm>
          <a:custGeom>
            <a:avLst/>
            <a:gdLst/>
            <a:ahLst/>
            <a:cxnLst/>
            <a:rect l="0" t="0" r="0" b="0"/>
            <a:pathLst>
              <a:path w="4617373" h="1108924" extrusionOk="0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2"/>
          </p:nvPr>
        </p:nvSpPr>
        <p:spPr>
          <a:xfrm>
            <a:off x="4692273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/>
          <p:nvPr/>
        </p:nvSpPr>
        <p:spPr>
          <a:xfrm rot="10800000" flipH="1">
            <a:off x="0" y="1163100"/>
            <a:ext cx="9144000" cy="398039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8" name="Shape 28"/>
          <p:cNvSpPr/>
          <p:nvPr/>
        </p:nvSpPr>
        <p:spPr>
          <a:xfrm flipH="1">
            <a:off x="4526627" y="571349"/>
            <a:ext cx="4617372" cy="590502"/>
          </a:xfrm>
          <a:custGeom>
            <a:avLst/>
            <a:gdLst/>
            <a:ahLst/>
            <a:cxnLst/>
            <a:rect l="0" t="0" r="0" b="0"/>
            <a:pathLst>
              <a:path w="4617373" h="1108924" extrusionOk="0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30" name="Shape 30"/>
          <p:cNvSpPr/>
          <p:nvPr/>
        </p:nvSpPr>
        <p:spPr>
          <a:xfrm rot="10800000">
            <a:off x="4526627" y="1162132"/>
            <a:ext cx="4617372" cy="571095"/>
          </a:xfrm>
          <a:custGeom>
            <a:avLst/>
            <a:gdLst/>
            <a:ahLst/>
            <a:cxnLst/>
            <a:rect l="0" t="0" r="0" b="0"/>
            <a:pathLst>
              <a:path w="4617373" h="1108924" extrusionOk="0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chemeClr val="dk1">
              <a:alpha val="7843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/>
        </p:nvSpPr>
        <p:spPr>
          <a:xfrm rot="10800000" flipH="1">
            <a:off x="0" y="4412699"/>
            <a:ext cx="9144000" cy="73079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33" name="Shape 33"/>
          <p:cNvSpPr/>
          <p:nvPr/>
        </p:nvSpPr>
        <p:spPr>
          <a:xfrm flipH="1">
            <a:off x="4526627" y="3820834"/>
            <a:ext cx="4617372" cy="590502"/>
          </a:xfrm>
          <a:custGeom>
            <a:avLst/>
            <a:gdLst/>
            <a:ahLst/>
            <a:cxnLst/>
            <a:rect l="0" t="0" r="0" b="0"/>
            <a:pathLst>
              <a:path w="4617373" h="1108924" extrusionOk="0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34" name="Shape 34"/>
          <p:cNvSpPr/>
          <p:nvPr/>
        </p:nvSpPr>
        <p:spPr>
          <a:xfrm rot="10800000">
            <a:off x="4526627" y="4411617"/>
            <a:ext cx="4617372" cy="571095"/>
          </a:xfrm>
          <a:custGeom>
            <a:avLst/>
            <a:gdLst/>
            <a:ahLst/>
            <a:cxnLst/>
            <a:rect l="0" t="0" r="0" b="0"/>
            <a:pathLst>
              <a:path w="4617373" h="1108924" extrusionOk="0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chemeClr val="dk1">
              <a:alpha val="7843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457200" y="4421726"/>
            <a:ext cx="8229600" cy="5052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indent="152400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/>
        </p:nvSpPr>
        <p:spPr>
          <a:xfrm>
            <a:off x="6676" y="76256"/>
            <a:ext cx="9134130" cy="5054792"/>
          </a:xfrm>
          <a:custGeom>
            <a:avLst/>
            <a:gdLst/>
            <a:ahLst/>
            <a:cxnLst/>
            <a:rect l="0" t="0" r="0" b="0"/>
            <a:pathLst>
              <a:path w="9157023" h="6739723" extrusionOk="0">
                <a:moveTo>
                  <a:pt x="1629" y="0"/>
                </a:moveTo>
                <a:lnTo>
                  <a:pt x="9157023" y="4340980"/>
                </a:lnTo>
                <a:lnTo>
                  <a:pt x="1593" y="6739723"/>
                </a:lnTo>
                <a:cubicBezTo>
                  <a:pt x="-3941" y="5123960"/>
                  <a:pt x="7163" y="1615763"/>
                  <a:pt x="1629" y="0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/>
            </a:gs>
            <a:gs pos="100000">
              <a:schemeClr val="dk2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marL="0" indent="304800"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indent="304800"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indent="304800"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indent="304800"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indent="304800"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indent="304800"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indent="304800"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indent="304800"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indent="304800"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marL="342900" indent="-152400">
              <a:spcBef>
                <a:spcPts val="600"/>
              </a:spcBef>
              <a:buClr>
                <a:schemeClr val="dk1"/>
              </a:buClr>
              <a:buSzPct val="100000"/>
              <a:buFont typeface="Georgia"/>
              <a:defRPr sz="30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742950" indent="-133350">
              <a:spcBef>
                <a:spcPts val="480"/>
              </a:spcBef>
              <a:buClr>
                <a:schemeClr val="dk1"/>
              </a:buClr>
              <a:buSzPct val="100000"/>
              <a:buFont typeface="Georgia"/>
              <a:defRPr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1143000" indent="-76200">
              <a:spcBef>
                <a:spcPts val="480"/>
              </a:spcBef>
              <a:buClr>
                <a:schemeClr val="dk1"/>
              </a:buClr>
              <a:buSzPct val="100000"/>
              <a:buFont typeface="Georgia"/>
              <a:defRPr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600200" indent="-114300"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2057400" indent="-114300"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514600" indent="-114300"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2971800" indent="-114300"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3429000" indent="-114300"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3886200" indent="-114300"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ctrTitle"/>
          </p:nvPr>
        </p:nvSpPr>
        <p:spPr>
          <a:xfrm>
            <a:off x="685800" y="571507"/>
            <a:ext cx="7772400" cy="2413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et"/>
              <a:t>FACEBOOK ja selle mõju</a:t>
            </a:r>
          </a:p>
          <a:p>
            <a:pPr>
              <a:buNone/>
            </a:pPr>
            <a:r>
              <a:rPr lang="et"/>
              <a:t>6.-8. klassi õpilastele</a:t>
            </a:r>
          </a:p>
        </p:txBody>
      </p:sp>
      <p:sp>
        <p:nvSpPr>
          <p:cNvPr id="40" name="Shape 40"/>
          <p:cNvSpPr txBox="1">
            <a:spLocks noGrp="1"/>
          </p:cNvSpPr>
          <p:nvPr>
            <p:ph type="subTitle" idx="1"/>
          </p:nvPr>
        </p:nvSpPr>
        <p:spPr>
          <a:xfrm>
            <a:off x="685800" y="3093346"/>
            <a:ext cx="7866600" cy="967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t"/>
              <a:t>KUUSALU KESKKOOL</a:t>
            </a:r>
          </a:p>
          <a:p>
            <a:pPr>
              <a:buNone/>
            </a:pPr>
            <a:r>
              <a:rPr lang="et"/>
              <a:t>2014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0" y="205975"/>
            <a:ext cx="91440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et" sz="3600"/>
              <a:t>Millistel juhtudel tunnete ennast halvasti?</a:t>
            </a:r>
          </a:p>
        </p:txBody>
      </p:sp>
      <p:pic>
        <p:nvPicPr>
          <p:cNvPr id="95" name="Shape 95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776037" y="1373625"/>
            <a:ext cx="7591924" cy="3629525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et" sz="3000"/>
              <a:t>Kas Facebookis käimise jooksul on miski teie tuju rikkunud?</a:t>
            </a:r>
          </a:p>
        </p:txBody>
      </p:sp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t"/>
              <a:t>JAH vastas 24%, EI vastas 76%. Toodi näiteid:</a:t>
            </a:r>
          </a:p>
          <a:p>
            <a:pPr marL="457200" lvl="0" indent="-3429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t" sz="1800"/>
              <a:t>halvustavad staatused, mahategevad kommentaarid</a:t>
            </a:r>
          </a:p>
          <a:p>
            <a:pPr marL="457200" lvl="0" indent="-3429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t" sz="1800"/>
              <a:t>mõned videod</a:t>
            </a:r>
          </a:p>
          <a:p>
            <a:pPr marL="457200" lvl="0" indent="-3429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t" sz="1800"/>
              <a:t>kui kellestki räägitakse halvasti</a:t>
            </a:r>
          </a:p>
          <a:p>
            <a:pPr marL="457200" lvl="0" indent="-3429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t" sz="1800"/>
              <a:t>kui keegi räägib minust midagi mis tegelikult pole juhtunud</a:t>
            </a:r>
          </a:p>
          <a:p>
            <a:pPr marL="457200" lvl="0" indent="-3429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t" sz="1800"/>
              <a:t>nõmedad postitused</a:t>
            </a:r>
          </a:p>
          <a:p>
            <a:pPr marL="457200" lvl="0" indent="-3429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t" sz="1800"/>
              <a:t>kui üks inimene paneb 100 pilti päevas</a:t>
            </a:r>
          </a:p>
          <a:p>
            <a:pPr marL="457200" lvl="0" indent="-3429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t" sz="1800"/>
              <a:t>kui keegi solvab või norib sind läbi facebooki</a:t>
            </a:r>
          </a:p>
          <a:p>
            <a:pPr marL="457200" lvl="0" indent="-3429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t" sz="1800"/>
              <a:t>kui sõber ütles mulle halvasti 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et" sz="3600"/>
              <a:t>Miks teete Facebookis uusi postitusi?</a:t>
            </a:r>
          </a:p>
        </p:txBody>
      </p:sp>
      <p:pic>
        <p:nvPicPr>
          <p:cNvPr id="107" name="Shape 107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1263325" y="1323475"/>
            <a:ext cx="6717625" cy="3667125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et"/>
              <a:t>Kokkuvõte</a:t>
            </a:r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210550" y="1200150"/>
            <a:ext cx="8763000" cy="39434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buClr>
                <a:schemeClr val="dk1"/>
              </a:buClr>
              <a:buSzPct val="100000"/>
              <a:buFont typeface="Georgia"/>
              <a:buChar char="★"/>
            </a:pPr>
            <a:r>
              <a:rPr lang="et" sz="2400"/>
              <a:t>Peaaegu kõigil 6.-8.kl õpilastel (98%) on FB konto ning 3 õpilast (6%) kahetsevad seda;</a:t>
            </a:r>
          </a:p>
          <a:p>
            <a:pPr marL="457200" lvl="0" indent="-381000" rtl="0">
              <a:buClr>
                <a:schemeClr val="dk1"/>
              </a:buClr>
              <a:buSzPct val="100000"/>
              <a:buFont typeface="Georgia"/>
              <a:buChar char="★"/>
            </a:pPr>
            <a:r>
              <a:rPr lang="et" sz="2400"/>
              <a:t>7% õpilastest suhtleb perega vähem FB tõttu;</a:t>
            </a:r>
          </a:p>
          <a:p>
            <a:pPr marL="457200" lvl="0" indent="-381000" rtl="0">
              <a:buClr>
                <a:schemeClr val="dk1"/>
              </a:buClr>
              <a:buSzPct val="100000"/>
              <a:buFont typeface="Georgia"/>
              <a:buChar char="★"/>
            </a:pPr>
            <a:r>
              <a:rPr lang="et" sz="2400"/>
              <a:t>Õpilastele meeldib, kui sõbrad suhtlevad nendega palju FB-s ja keegi kommenteerib/ laigib nende postitusi;</a:t>
            </a:r>
          </a:p>
          <a:p>
            <a:pPr marL="457200" lvl="0" indent="-381000" rtl="0">
              <a:buClr>
                <a:schemeClr val="dk1"/>
              </a:buClr>
              <a:buSzPct val="100000"/>
              <a:buFont typeface="Georgia"/>
              <a:buChar char="★"/>
            </a:pPr>
            <a:r>
              <a:rPr lang="et" sz="2400"/>
              <a:t>Õpilastele ei meeldi, kui kirjutatakse või kommenteeritakse halvustavalt või kui sõbrad ei vasta;</a:t>
            </a:r>
          </a:p>
          <a:p>
            <a:pPr marL="457200" lvl="0" indent="-381000" rtl="0">
              <a:buClr>
                <a:schemeClr val="dk1"/>
              </a:buClr>
              <a:buSzPct val="100000"/>
              <a:buFont typeface="Georgia"/>
              <a:buChar char="★"/>
            </a:pPr>
            <a:r>
              <a:rPr lang="et" sz="2400"/>
              <a:t>24% õpilastel on FB-s miski nende tuju rikkunud;</a:t>
            </a:r>
          </a:p>
          <a:p>
            <a:pPr marL="457200" lvl="0" indent="-381000" rtl="0">
              <a:buClr>
                <a:schemeClr val="dk1"/>
              </a:buClr>
              <a:buSzPct val="100000"/>
              <a:buFont typeface="Georgia"/>
              <a:buChar char="★"/>
            </a:pPr>
            <a:r>
              <a:rPr lang="et" sz="2400"/>
              <a:t>uusi postitusi tehakse peamiselt, et informeerida oma sõpru.</a:t>
            </a:r>
          </a:p>
          <a:p>
            <a:endParaRPr lang="et" sz="2400"/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et"/>
              <a:t>Järeldused</a:t>
            </a:r>
          </a:p>
        </p:txBody>
      </p:sp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t"/>
              <a:t>1. Õpilased väidavad, et teevad postitusi teiste informeerimiseks, kuid ei tunnista, et tegelikult soovivad Facebookis rohkem tähelepanu</a:t>
            </a:r>
          </a:p>
          <a:p>
            <a:pPr>
              <a:buNone/>
            </a:pPr>
            <a:r>
              <a:rPr lang="et"/>
              <a:t>2. 3% õpilastest ei tunne ennast kunagi FB-s hästi. Tekib küsimus, miks nad jätkavad siis Facebooki kasutamist?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algn="ctr">
              <a:buNone/>
            </a:pPr>
            <a:r>
              <a:rPr lang="et"/>
              <a:t>Täname kaasa mõtlemast :)</a:t>
            </a:r>
          </a:p>
        </p:txBody>
      </p:sp>
      <p:pic>
        <p:nvPicPr>
          <p:cNvPr id="125" name="Shape 125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2166275" y="1323475"/>
            <a:ext cx="4873750" cy="3358825"/>
          </a:xfrm>
          <a:prstGeom prst="rect">
            <a:avLst/>
          </a:prstGeom>
        </p:spPr>
      </p:pic>
      <p:sp>
        <p:nvSpPr>
          <p:cNvPr id="126" name="Shape 126"/>
          <p:cNvSpPr txBox="1"/>
          <p:nvPr/>
        </p:nvSpPr>
        <p:spPr>
          <a:xfrm>
            <a:off x="2225850" y="4742450"/>
            <a:ext cx="5293800" cy="310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et"/>
              <a:t>Pilt on pärit veebiaadressilt http://www.rebellesociety.com/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et"/>
              <a:t>Uuringu eesmärk</a:t>
            </a:r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et"/>
              <a:t>Uuringu eesmärk oli välja selgitada sotsiaalmeedias populaarse suhtlusvõrgustiku Facebooki mõjud Kuusalu Keskkooli 6.-8. klassi õpilaste hinnangul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et"/>
              <a:t>Küsitluse läbiviimine</a:t>
            </a:r>
          </a:p>
        </p:txBody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t"/>
              <a:t>Küsitlus koostati elektrooniliselt Google Form vahendiga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t"/>
              <a:t>Õpilased vastasid küsimustele arvutiklassis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t"/>
              <a:t>Küsitluse lingi said õpilased serverikettale salvestatud failist</a:t>
            </a:r>
          </a:p>
          <a:p>
            <a:pPr marL="457200" lvl="0" indent="-4191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t"/>
              <a:t>Küsitlus sisaldas 12 küsimust, nii valikvastustega kui avatud küsimusi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et"/>
              <a:t>Aeg ja sihtrühm</a:t>
            </a:r>
          </a:p>
        </p:txBody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t"/>
              <a:t>Küsitlus viidi läbi aprillis 2014.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t"/>
              <a:t>Uuringu sihtrühm oli Kuusalu Keskkooli 6.-8. klasside õpilased. 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t"/>
              <a:t>Küsitluses osalesid A-paralleelide õpilased, kokku 54 vastajat, mis moodustab 39% sihtrühmast.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et"/>
              <a:t>TULEMUSED</a:t>
            </a:r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436299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t"/>
              <a:t>98% vastajatest omab Facebooki kontot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t"/>
              <a:t>94% vastajatest ei kahetse konto loomist, 3 õpilast (6%) vastas, et kahetseb seda</a:t>
            </a:r>
          </a:p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t"/>
              <a:t>Põhjenduseks toodi, et Facebook veedab liiga palju aega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et"/>
              <a:t>Facebookis veedetud aeg</a:t>
            </a:r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190500" y="1200150"/>
            <a:ext cx="8496299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t"/>
              <a:t>Facebookis veedetud aeg kõigub alates mõnest minutist (“vaatan, kas on sõnumeid või teateid”) kuni “kogu aeg, kui arvuti on lahti”</a:t>
            </a:r>
          </a:p>
          <a:p>
            <a:pPr marL="457200" lvl="0" indent="-4191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t"/>
              <a:t>Ühe päeva jooksul logitakse Facebooki sisse enamasti 1-5 korda (81%) ja 6-10 korda vastasid 17%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-100275" y="205975"/>
            <a:ext cx="93345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buNone/>
            </a:pPr>
            <a:r>
              <a:rPr lang="et" sz="3000"/>
              <a:t>Kuidas on FB veedetud aeg </a:t>
            </a:r>
          </a:p>
          <a:p>
            <a:pPr algn="ctr">
              <a:buNone/>
            </a:pPr>
            <a:r>
              <a:rPr lang="et" sz="3000"/>
              <a:t>mõjutanud teie suhteid perega</a:t>
            </a:r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457200" y="1157975"/>
            <a:ext cx="8229600" cy="1012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et" sz="2400"/>
              <a:t>87% õpilastest vastasid, et Facebookis veedetud aeg ei ole mõjutanud suhteid perega, 7% suhtleb perega vähem</a:t>
            </a:r>
          </a:p>
        </p:txBody>
      </p:sp>
      <p:pic>
        <p:nvPicPr>
          <p:cNvPr id="77" name="Shape 77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2191110" y="2094650"/>
            <a:ext cx="5102039" cy="304885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et" sz="3600"/>
              <a:t>Eelmise vastuse põhjendused:</a:t>
            </a:r>
          </a:p>
        </p:txBody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t" sz="2400"/>
              <a:t>minu vanemaid ei sega, kui ma olen nendega rääkimise ajal Facebookis;</a:t>
            </a:r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t" sz="2400"/>
              <a:t>mu perel on ka Facebook ja see ei mõjuta suhteid perega;</a:t>
            </a:r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t" sz="2400"/>
              <a:t>sest ma ei ole palju Facebookis;</a:t>
            </a:r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t" sz="2400"/>
              <a:t>suhtlen oma isaga (õed-vennad) facebooki kaudu;</a:t>
            </a:r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t" sz="2400"/>
              <a:t>ma ei suhtle oma perega enam, vaid olen kogu aeg Facebookis;</a:t>
            </a:r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t" sz="2400"/>
              <a:t>mu elu on jätkunud nagu varemgi.</a:t>
            </a:r>
          </a:p>
          <a:p>
            <a:endParaRPr lang="et" sz="2400"/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title"/>
          </p:nvPr>
        </p:nvSpPr>
        <p:spPr>
          <a:xfrm>
            <a:off x="160425" y="205975"/>
            <a:ext cx="8526299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et" sz="3600"/>
              <a:t>Millistel juhtudel tunnete ennast hästi?</a:t>
            </a:r>
          </a:p>
        </p:txBody>
      </p:sp>
      <p:pic>
        <p:nvPicPr>
          <p:cNvPr id="89" name="Shape 89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796925" y="1253300"/>
            <a:ext cx="7550149" cy="3763875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paper-plane">
  <a:themeElements>
    <a:clrScheme name="Custom 354">
      <a:dk1>
        <a:srgbClr val="000000"/>
      </a:dk1>
      <a:lt1>
        <a:srgbClr val="FFFFFF"/>
      </a:lt1>
      <a:dk2>
        <a:srgbClr val="30182B"/>
      </a:dk2>
      <a:lt2>
        <a:srgbClr val="DFDFDF"/>
      </a:lt2>
      <a:accent1>
        <a:srgbClr val="592D50"/>
      </a:accent1>
      <a:accent2>
        <a:srgbClr val="D3A67A"/>
      </a:accent2>
      <a:accent3>
        <a:srgbClr val="45485F"/>
      </a:accent3>
      <a:accent4>
        <a:srgbClr val="6B9756"/>
      </a:accent4>
      <a:accent5>
        <a:srgbClr val="7D576E"/>
      </a:accent5>
      <a:accent6>
        <a:srgbClr val="4C1A23"/>
      </a:accent6>
      <a:hlink>
        <a:srgbClr val="511E3E"/>
      </a:hlink>
      <a:folHlink>
        <a:srgbClr val="9EA0A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494</Words>
  <Application>Microsoft Office PowerPoint</Application>
  <PresentationFormat>Ekraaniseanss (16:9)</PresentationFormat>
  <Paragraphs>57</Paragraphs>
  <Slides>15</Slides>
  <Notes>15</Notes>
  <HiddenSlides>0</HiddenSlides>
  <MMClips>0</MMClips>
  <ScaleCrop>false</ScaleCrop>
  <HeadingPairs>
    <vt:vector size="4" baseType="variant">
      <vt:variant>
        <vt:lpstr>Kujundus</vt:lpstr>
      </vt:variant>
      <vt:variant>
        <vt:i4>1</vt:i4>
      </vt:variant>
      <vt:variant>
        <vt:lpstr>Slaidipealkirjad</vt:lpstr>
      </vt:variant>
      <vt:variant>
        <vt:i4>15</vt:i4>
      </vt:variant>
    </vt:vector>
  </HeadingPairs>
  <TitlesOfParts>
    <vt:vector size="16" baseType="lpstr">
      <vt:lpstr>paper-plane</vt:lpstr>
      <vt:lpstr>FACEBOOK ja selle mõju 6.-8. klassi õpilastele</vt:lpstr>
      <vt:lpstr>Uuringu eesmärk</vt:lpstr>
      <vt:lpstr>Küsitluse läbiviimine</vt:lpstr>
      <vt:lpstr>Aeg ja sihtrühm</vt:lpstr>
      <vt:lpstr>TULEMUSED</vt:lpstr>
      <vt:lpstr>Facebookis veedetud aeg</vt:lpstr>
      <vt:lpstr>Kuidas on FB veedetud aeg  mõjutanud teie suhteid perega</vt:lpstr>
      <vt:lpstr>Eelmise vastuse põhjendused:</vt:lpstr>
      <vt:lpstr>Millistel juhtudel tunnete ennast hästi?</vt:lpstr>
      <vt:lpstr>Millistel juhtudel tunnete ennast halvasti?</vt:lpstr>
      <vt:lpstr>Kas Facebookis käimise jooksul on miski teie tuju rikkunud?</vt:lpstr>
      <vt:lpstr>Miks teete Facebookis uusi postitusi?</vt:lpstr>
      <vt:lpstr>Kokkuvõte</vt:lpstr>
      <vt:lpstr>Järeldused</vt:lpstr>
      <vt:lpstr>Täname kaasa mõtlemast :)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FACEBOOK ja selle mõju 6.-8. klassi õpilastele</dc:title>
  <dc:creator>Viive</dc:creator>
  <cp:lastModifiedBy>Viive</cp:lastModifiedBy>
  <cp:revision>1</cp:revision>
  <dcterms:modified xsi:type="dcterms:W3CDTF">2014-04-23T06:10:07Z</dcterms:modified>
</cp:coreProperties>
</file>