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4" r:id="rId2"/>
    <p:sldId id="302" r:id="rId3"/>
    <p:sldId id="275" r:id="rId4"/>
    <p:sldId id="276" r:id="rId5"/>
    <p:sldId id="277" r:id="rId6"/>
    <p:sldId id="299" r:id="rId7"/>
    <p:sldId id="264" r:id="rId8"/>
    <p:sldId id="300" r:id="rId9"/>
    <p:sldId id="313" r:id="rId10"/>
    <p:sldId id="315" r:id="rId11"/>
    <p:sldId id="323" r:id="rId12"/>
    <p:sldId id="314" r:id="rId13"/>
    <p:sldId id="303" r:id="rId14"/>
    <p:sldId id="304" r:id="rId15"/>
    <p:sldId id="305" r:id="rId16"/>
    <p:sldId id="307" r:id="rId17"/>
    <p:sldId id="308" r:id="rId18"/>
    <p:sldId id="306" r:id="rId19"/>
    <p:sldId id="309" r:id="rId20"/>
    <p:sldId id="310" r:id="rId21"/>
    <p:sldId id="317" r:id="rId22"/>
    <p:sldId id="288" r:id="rId23"/>
    <p:sldId id="324" r:id="rId24"/>
    <p:sldId id="286" r:id="rId25"/>
    <p:sldId id="291" r:id="rId26"/>
    <p:sldId id="292" r:id="rId27"/>
    <p:sldId id="319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C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E3DC8-DCD2-5695-BEAC-B6D965239CDD}" v="2" dt="2026-04-08T20:10:49.485"/>
    <p1510:client id="{48BF0359-D5A9-431B-91E2-9426870F3803}" v="121" dt="2026-04-08T20:16:14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023" autoAdjust="0"/>
  </p:normalViewPr>
  <p:slideViewPr>
    <p:cSldViewPr snapToGrid="0">
      <p:cViewPr varScale="1">
        <p:scale>
          <a:sx n="56" d="100"/>
          <a:sy n="56" d="100"/>
        </p:scale>
        <p:origin x="10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li Valner" userId="4c1fc925-ba7b-4990-8f6c-162f6f7bf290" providerId="ADAL" clId="{7BE34F2C-6615-4538-898D-99165FDB5A80}"/>
    <pc:docChg chg="custSel delSld modSld sldOrd">
      <pc:chgData name="Kerli Valner" userId="4c1fc925-ba7b-4990-8f6c-162f6f7bf290" providerId="ADAL" clId="{7BE34F2C-6615-4538-898D-99165FDB5A80}" dt="2026-04-08T20:16:14.682" v="200" actId="20577"/>
      <pc:docMkLst>
        <pc:docMk/>
      </pc:docMkLst>
      <pc:sldChg chg="del">
        <pc:chgData name="Kerli Valner" userId="4c1fc925-ba7b-4990-8f6c-162f6f7bf290" providerId="ADAL" clId="{7BE34F2C-6615-4538-898D-99165FDB5A80}" dt="2026-04-08T15:46:34.845" v="48" actId="47"/>
        <pc:sldMkLst>
          <pc:docMk/>
          <pc:sldMk cId="0" sldId="265"/>
        </pc:sldMkLst>
      </pc:sldChg>
      <pc:sldChg chg="modSp mod">
        <pc:chgData name="Kerli Valner" userId="4c1fc925-ba7b-4990-8f6c-162f6f7bf290" providerId="ADAL" clId="{7BE34F2C-6615-4538-898D-99165FDB5A80}" dt="2026-04-08T15:44:15.955" v="35" actId="20577"/>
        <pc:sldMkLst>
          <pc:docMk/>
          <pc:sldMk cId="0" sldId="274"/>
        </pc:sldMkLst>
        <pc:spChg chg="mod">
          <ac:chgData name="Kerli Valner" userId="4c1fc925-ba7b-4990-8f6c-162f6f7bf290" providerId="ADAL" clId="{7BE34F2C-6615-4538-898D-99165FDB5A80}" dt="2026-04-08T15:44:15.955" v="35" actId="20577"/>
          <ac:spMkLst>
            <pc:docMk/>
            <pc:sldMk cId="0" sldId="274"/>
            <ac:spMk id="3" creationId="{00984246-56DD-5688-721F-68503CDDD8FF}"/>
          </ac:spMkLst>
        </pc:spChg>
      </pc:sldChg>
      <pc:sldChg chg="del">
        <pc:chgData name="Kerli Valner" userId="4c1fc925-ba7b-4990-8f6c-162f6f7bf290" providerId="ADAL" clId="{7BE34F2C-6615-4538-898D-99165FDB5A80}" dt="2026-04-08T15:47:17.557" v="67" actId="47"/>
        <pc:sldMkLst>
          <pc:docMk/>
          <pc:sldMk cId="3188558021" sldId="287"/>
        </pc:sldMkLst>
      </pc:sldChg>
      <pc:sldChg chg="del">
        <pc:chgData name="Kerli Valner" userId="4c1fc925-ba7b-4990-8f6c-162f6f7bf290" providerId="ADAL" clId="{7BE34F2C-6615-4538-898D-99165FDB5A80}" dt="2026-04-08T15:45:08.905" v="36" actId="47"/>
        <pc:sldMkLst>
          <pc:docMk/>
          <pc:sldMk cId="428386268" sldId="298"/>
        </pc:sldMkLst>
      </pc:sldChg>
      <pc:sldChg chg="modSp mod">
        <pc:chgData name="Kerli Valner" userId="4c1fc925-ba7b-4990-8f6c-162f6f7bf290" providerId="ADAL" clId="{7BE34F2C-6615-4538-898D-99165FDB5A80}" dt="2026-04-08T15:48:01.650" v="69" actId="1076"/>
        <pc:sldMkLst>
          <pc:docMk/>
          <pc:sldMk cId="1199139293" sldId="299"/>
        </pc:sldMkLst>
        <pc:spChg chg="mod">
          <ac:chgData name="Kerli Valner" userId="4c1fc925-ba7b-4990-8f6c-162f6f7bf290" providerId="ADAL" clId="{7BE34F2C-6615-4538-898D-99165FDB5A80}" dt="2026-04-08T15:47:58.255" v="68" actId="6549"/>
          <ac:spMkLst>
            <pc:docMk/>
            <pc:sldMk cId="1199139293" sldId="299"/>
            <ac:spMk id="6" creationId="{1E086015-E5E9-0183-2B73-FE8F76F122E0}"/>
          </ac:spMkLst>
        </pc:spChg>
        <pc:picChg chg="mod">
          <ac:chgData name="Kerli Valner" userId="4c1fc925-ba7b-4990-8f6c-162f6f7bf290" providerId="ADAL" clId="{7BE34F2C-6615-4538-898D-99165FDB5A80}" dt="2026-04-08T15:48:01.650" v="69" actId="1076"/>
          <ac:picMkLst>
            <pc:docMk/>
            <pc:sldMk cId="1199139293" sldId="299"/>
            <ac:picMk id="4" creationId="{C311CD27-72ED-F28C-EBCD-575A3FFF2BE9}"/>
          </ac:picMkLst>
        </pc:picChg>
      </pc:sldChg>
      <pc:sldChg chg="delSp modSp mod">
        <pc:chgData name="Kerli Valner" userId="4c1fc925-ba7b-4990-8f6c-162f6f7bf290" providerId="ADAL" clId="{7BE34F2C-6615-4538-898D-99165FDB5A80}" dt="2026-04-08T15:46:19.527" v="47" actId="1076"/>
        <pc:sldMkLst>
          <pc:docMk/>
          <pc:sldMk cId="626759901" sldId="300"/>
        </pc:sldMkLst>
        <pc:spChg chg="del mod">
          <ac:chgData name="Kerli Valner" userId="4c1fc925-ba7b-4990-8f6c-162f6f7bf290" providerId="ADAL" clId="{7BE34F2C-6615-4538-898D-99165FDB5A80}" dt="2026-04-08T15:46:05.667" v="41" actId="478"/>
          <ac:spMkLst>
            <pc:docMk/>
            <pc:sldMk cId="626759901" sldId="300"/>
            <ac:spMk id="2" creationId="{A47BD9D0-4C63-C9D5-E8A8-3093CA0F6024}"/>
          </ac:spMkLst>
        </pc:spChg>
        <pc:picChg chg="mod">
          <ac:chgData name="Kerli Valner" userId="4c1fc925-ba7b-4990-8f6c-162f6f7bf290" providerId="ADAL" clId="{7BE34F2C-6615-4538-898D-99165FDB5A80}" dt="2026-04-08T15:46:19.527" v="47" actId="1076"/>
          <ac:picMkLst>
            <pc:docMk/>
            <pc:sldMk cId="626759901" sldId="300"/>
            <ac:picMk id="4" creationId="{FB9B532A-1C88-9803-E4DF-71281E0BB981}"/>
          </ac:picMkLst>
        </pc:picChg>
        <pc:picChg chg="mod">
          <ac:chgData name="Kerli Valner" userId="4c1fc925-ba7b-4990-8f6c-162f6f7bf290" providerId="ADAL" clId="{7BE34F2C-6615-4538-898D-99165FDB5A80}" dt="2026-04-08T15:46:17.596" v="46" actId="1076"/>
          <ac:picMkLst>
            <pc:docMk/>
            <pc:sldMk cId="626759901" sldId="300"/>
            <ac:picMk id="8" creationId="{1B275C2C-A83A-16AB-772D-CBA13D33F100}"/>
          </ac:picMkLst>
        </pc:picChg>
      </pc:sldChg>
      <pc:sldChg chg="del ord">
        <pc:chgData name="Kerli Valner" userId="4c1fc925-ba7b-4990-8f6c-162f6f7bf290" providerId="ADAL" clId="{7BE34F2C-6615-4538-898D-99165FDB5A80}" dt="2026-04-08T15:54:01.607" v="83" actId="47"/>
        <pc:sldMkLst>
          <pc:docMk/>
          <pc:sldMk cId="2275435661" sldId="301"/>
        </pc:sldMkLst>
      </pc:sldChg>
      <pc:sldChg chg="modSp mod">
        <pc:chgData name="Kerli Valner" userId="4c1fc925-ba7b-4990-8f6c-162f6f7bf290" providerId="ADAL" clId="{7BE34F2C-6615-4538-898D-99165FDB5A80}" dt="2026-04-08T20:16:14.682" v="200" actId="20577"/>
        <pc:sldMkLst>
          <pc:docMk/>
          <pc:sldMk cId="657776136" sldId="302"/>
        </pc:sldMkLst>
        <pc:spChg chg="mod">
          <ac:chgData name="Kerli Valner" userId="4c1fc925-ba7b-4990-8f6c-162f6f7bf290" providerId="ADAL" clId="{7BE34F2C-6615-4538-898D-99165FDB5A80}" dt="2026-04-08T20:16:14.682" v="200" actId="20577"/>
          <ac:spMkLst>
            <pc:docMk/>
            <pc:sldMk cId="657776136" sldId="302"/>
            <ac:spMk id="3" creationId="{394F5379-696F-F622-F086-BD342FB040B4}"/>
          </ac:spMkLst>
        </pc:spChg>
      </pc:sldChg>
      <pc:sldChg chg="ord">
        <pc:chgData name="Kerli Valner" userId="4c1fc925-ba7b-4990-8f6c-162f6f7bf290" providerId="ADAL" clId="{7BE34F2C-6615-4538-898D-99165FDB5A80}" dt="2026-04-08T15:51:08.419" v="75"/>
        <pc:sldMkLst>
          <pc:docMk/>
          <pc:sldMk cId="326261943" sldId="313"/>
        </pc:sldMkLst>
      </pc:sldChg>
      <pc:sldChg chg="modSp mod">
        <pc:chgData name="Kerli Valner" userId="4c1fc925-ba7b-4990-8f6c-162f6f7bf290" providerId="ADAL" clId="{7BE34F2C-6615-4538-898D-99165FDB5A80}" dt="2026-04-08T20:15:27.683" v="156" actId="20577"/>
        <pc:sldMkLst>
          <pc:docMk/>
          <pc:sldMk cId="824602059" sldId="314"/>
        </pc:sldMkLst>
        <pc:spChg chg="mod">
          <ac:chgData name="Kerli Valner" userId="4c1fc925-ba7b-4990-8f6c-162f6f7bf290" providerId="ADAL" clId="{7BE34F2C-6615-4538-898D-99165FDB5A80}" dt="2026-04-08T20:15:27.683" v="156" actId="20577"/>
          <ac:spMkLst>
            <pc:docMk/>
            <pc:sldMk cId="824602059" sldId="314"/>
            <ac:spMk id="3" creationId="{DB72BB79-AA13-5501-952D-79407CC66ED1}"/>
          </ac:spMkLst>
        </pc:spChg>
      </pc:sldChg>
      <pc:sldChg chg="delSp modSp mod ord">
        <pc:chgData name="Kerli Valner" userId="4c1fc925-ba7b-4990-8f6c-162f6f7bf290" providerId="ADAL" clId="{7BE34F2C-6615-4538-898D-99165FDB5A80}" dt="2026-04-08T15:54:36.964" v="85" actId="478"/>
        <pc:sldMkLst>
          <pc:docMk/>
          <pc:sldMk cId="2619893570" sldId="315"/>
        </pc:sldMkLst>
        <pc:spChg chg="del mod">
          <ac:chgData name="Kerli Valner" userId="4c1fc925-ba7b-4990-8f6c-162f6f7bf290" providerId="ADAL" clId="{7BE34F2C-6615-4538-898D-99165FDB5A80}" dt="2026-04-08T15:54:36.964" v="85" actId="478"/>
          <ac:spMkLst>
            <pc:docMk/>
            <pc:sldMk cId="2619893570" sldId="315"/>
            <ac:spMk id="2" creationId="{BBD8764A-47FF-D443-AB77-7866C648EDB8}"/>
          </ac:spMkLst>
        </pc:spChg>
        <pc:spChg chg="mod">
          <ac:chgData name="Kerli Valner" userId="4c1fc925-ba7b-4990-8f6c-162f6f7bf290" providerId="ADAL" clId="{7BE34F2C-6615-4538-898D-99165FDB5A80}" dt="2026-04-08T15:53:38.458" v="82" actId="14100"/>
          <ac:spMkLst>
            <pc:docMk/>
            <pc:sldMk cId="2619893570" sldId="315"/>
            <ac:spMk id="3" creationId="{084CC7F1-8100-953F-E3D4-5FE98CD2CB1B}"/>
          </ac:spMkLst>
        </pc:spChg>
      </pc:sldChg>
      <pc:sldChg chg="modSp del mod">
        <pc:chgData name="Kerli Valner" userId="4c1fc925-ba7b-4990-8f6c-162f6f7bf290" providerId="ADAL" clId="{7BE34F2C-6615-4538-898D-99165FDB5A80}" dt="2026-04-08T15:46:56.337" v="66" actId="47"/>
        <pc:sldMkLst>
          <pc:docMk/>
          <pc:sldMk cId="4274801559" sldId="320"/>
        </pc:sldMkLst>
        <pc:spChg chg="mod">
          <ac:chgData name="Kerli Valner" userId="4c1fc925-ba7b-4990-8f6c-162f6f7bf290" providerId="ADAL" clId="{7BE34F2C-6615-4538-898D-99165FDB5A80}" dt="2026-04-08T15:46:46.179" v="65" actId="20577"/>
          <ac:spMkLst>
            <pc:docMk/>
            <pc:sldMk cId="4274801559" sldId="320"/>
            <ac:spMk id="3" creationId="{5270F221-A92B-7F38-4D46-EADC2FBF3E05}"/>
          </ac:spMkLst>
        </pc:spChg>
      </pc:sldChg>
      <pc:sldChg chg="del">
        <pc:chgData name="Kerli Valner" userId="4c1fc925-ba7b-4990-8f6c-162f6f7bf290" providerId="ADAL" clId="{7BE34F2C-6615-4538-898D-99165FDB5A80}" dt="2026-04-08T15:46:37.408" v="49" actId="47"/>
        <pc:sldMkLst>
          <pc:docMk/>
          <pc:sldMk cId="1851534801" sldId="321"/>
        </pc:sldMkLst>
      </pc:sldChg>
      <pc:sldChg chg="del">
        <pc:chgData name="Kerli Valner" userId="4c1fc925-ba7b-4990-8f6c-162f6f7bf290" providerId="ADAL" clId="{7BE34F2C-6615-4538-898D-99165FDB5A80}" dt="2026-04-08T15:46:40.420" v="50" actId="47"/>
        <pc:sldMkLst>
          <pc:docMk/>
          <pc:sldMk cId="3399847912" sldId="322"/>
        </pc:sldMkLst>
      </pc:sldChg>
      <pc:sldChg chg="ord">
        <pc:chgData name="Kerli Valner" userId="4c1fc925-ba7b-4990-8f6c-162f6f7bf290" providerId="ADAL" clId="{7BE34F2C-6615-4538-898D-99165FDB5A80}" dt="2026-04-08T15:50:55.552" v="73"/>
        <pc:sldMkLst>
          <pc:docMk/>
          <pc:sldMk cId="692978690" sldId="323"/>
        </pc:sldMkLst>
      </pc:sldChg>
    </pc:docChg>
  </pc:docChgLst>
  <pc:docChgLst>
    <pc:chgData name="Guest User" userId="S::urn:spo:tenantanon#179680db-61d3-4943-8327-a08948774d8d::" providerId="AD" clId="Web-{1B9E3DC8-DCD2-5695-BEAC-B6D965239CDD}"/>
    <pc:docChg chg="sldOrd">
      <pc:chgData name="Guest User" userId="S::urn:spo:tenantanon#179680db-61d3-4943-8327-a08948774d8d::" providerId="AD" clId="Web-{1B9E3DC8-DCD2-5695-BEAC-B6D965239CDD}" dt="2026-04-08T20:10:49.485" v="1"/>
      <pc:docMkLst>
        <pc:docMk/>
      </pc:docMkLst>
      <pc:sldChg chg="ord">
        <pc:chgData name="Guest User" userId="S::urn:spo:tenantanon#179680db-61d3-4943-8327-a08948774d8d::" providerId="AD" clId="Web-{1B9E3DC8-DCD2-5695-BEAC-B6D965239CDD}" dt="2026-04-08T20:10:49.485" v="1"/>
        <pc:sldMkLst>
          <pc:docMk/>
          <pc:sldMk cId="824602059" sldId="3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02CBF-CA26-413A-959A-C68421AF7769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69E12-C023-4050-BDB8-0C753CD9D67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1230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93366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54631-3845-AEED-0FA5-1FFD1B439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CE0223-3B2E-58B1-36ED-4DF22C1AE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A34E6-79AF-3706-8876-7008E26F1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5A34D-015E-C2B9-5ECF-817D45CF3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19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07383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D97D3-2ADB-FE64-D1FE-41BB8D7A0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16915-D47A-2A7A-A38D-04F8833BF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D4B1C3-3DA3-5326-2256-0E0A9E103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0C0D5-8565-2977-E36E-155C3AF7C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20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27013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6584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Selliste</a:t>
            </a:r>
            <a:r>
              <a:rPr lang="en-GB" dirty="0"/>
              <a:t> </a:t>
            </a:r>
            <a:r>
              <a:rPr lang="en-GB" dirty="0" err="1"/>
              <a:t>paroolide</a:t>
            </a:r>
            <a:r>
              <a:rPr lang="en-GB" dirty="0"/>
              <a:t> </a:t>
            </a:r>
            <a:r>
              <a:rPr lang="en-GB" dirty="0" err="1"/>
              <a:t>häkkimiseks</a:t>
            </a:r>
            <a:r>
              <a:rPr lang="en-GB" dirty="0"/>
              <a:t> </a:t>
            </a:r>
            <a:r>
              <a:rPr lang="en-GB" dirty="0" err="1"/>
              <a:t>kulub</a:t>
            </a:r>
            <a:r>
              <a:rPr lang="en-GB" dirty="0"/>
              <a:t> 1 </a:t>
            </a:r>
            <a:r>
              <a:rPr lang="en-GB" dirty="0" err="1"/>
              <a:t>sekund</a:t>
            </a:r>
            <a:r>
              <a:rPr lang="en-GB" dirty="0"/>
              <a:t>.</a:t>
            </a:r>
          </a:p>
          <a:p>
            <a:r>
              <a:rPr lang="en-GB" dirty="0" err="1"/>
              <a:t>Siin</a:t>
            </a:r>
            <a:r>
              <a:rPr lang="en-GB" dirty="0"/>
              <a:t> </a:t>
            </a:r>
            <a:r>
              <a:rPr lang="en-GB" dirty="0" err="1"/>
              <a:t>näete</a:t>
            </a:r>
            <a:r>
              <a:rPr lang="en-GB" dirty="0"/>
              <a:t> </a:t>
            </a:r>
            <a:r>
              <a:rPr lang="en-GB" dirty="0" err="1"/>
              <a:t>paroolide</a:t>
            </a:r>
            <a:r>
              <a:rPr lang="en-GB" dirty="0"/>
              <a:t> </a:t>
            </a:r>
            <a:r>
              <a:rPr lang="en-GB" dirty="0" err="1"/>
              <a:t>hoidmise</a:t>
            </a:r>
            <a:r>
              <a:rPr lang="en-GB" dirty="0"/>
              <a:t> </a:t>
            </a:r>
            <a:r>
              <a:rPr lang="en-GB" dirty="0" err="1"/>
              <a:t>võimalusi</a:t>
            </a:r>
            <a:r>
              <a:rPr lang="en-GB" dirty="0"/>
              <a:t> – kas </a:t>
            </a:r>
            <a:r>
              <a:rPr lang="en-GB" dirty="0" err="1"/>
              <a:t>tuleb</a:t>
            </a:r>
            <a:r>
              <a:rPr lang="en-GB" dirty="0"/>
              <a:t> </a:t>
            </a:r>
            <a:r>
              <a:rPr lang="en-GB" dirty="0" err="1"/>
              <a:t>tuttav</a:t>
            </a:r>
            <a:r>
              <a:rPr lang="en-GB" dirty="0"/>
              <a:t> </a:t>
            </a:r>
            <a:r>
              <a:rPr lang="en-GB" dirty="0" err="1"/>
              <a:t>ette</a:t>
            </a:r>
            <a:r>
              <a:rPr lang="en-GB" dirty="0"/>
              <a:t>? Kas </a:t>
            </a:r>
            <a:r>
              <a:rPr lang="en-GB" dirty="0" err="1"/>
              <a:t>oled</a:t>
            </a:r>
            <a:r>
              <a:rPr lang="en-GB" dirty="0"/>
              <a:t> </a:t>
            </a:r>
            <a:r>
              <a:rPr lang="en-GB" dirty="0" err="1"/>
              <a:t>näinud</a:t>
            </a:r>
            <a:r>
              <a:rPr lang="en-GB" dirty="0"/>
              <a:t> </a:t>
            </a:r>
            <a:r>
              <a:rPr lang="en-GB" dirty="0" err="1"/>
              <a:t>seda</a:t>
            </a:r>
            <a:r>
              <a:rPr lang="en-GB" dirty="0"/>
              <a:t> </a:t>
            </a:r>
            <a:r>
              <a:rPr lang="en-GB" dirty="0" err="1"/>
              <a:t>näiteks</a:t>
            </a:r>
            <a:r>
              <a:rPr lang="en-GB" dirty="0"/>
              <a:t> </a:t>
            </a:r>
            <a:r>
              <a:rPr lang="en-GB" dirty="0" err="1"/>
              <a:t>vanematel</a:t>
            </a:r>
            <a:r>
              <a:rPr lang="en-GB" dirty="0"/>
              <a:t> </a:t>
            </a:r>
            <a:r>
              <a:rPr lang="en-GB" dirty="0" err="1"/>
              <a:t>või</a:t>
            </a:r>
            <a:r>
              <a:rPr lang="en-GB" dirty="0"/>
              <a:t> </a:t>
            </a:r>
            <a:r>
              <a:rPr lang="en-GB" dirty="0" err="1"/>
              <a:t>vanavanematel</a:t>
            </a:r>
            <a:r>
              <a:rPr lang="en-GB" dirty="0"/>
              <a:t>?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43594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Millele</a:t>
            </a:r>
            <a:r>
              <a:rPr lang="en-GB" dirty="0"/>
              <a:t> </a:t>
            </a:r>
            <a:r>
              <a:rPr lang="en-GB" dirty="0" err="1"/>
              <a:t>teie</a:t>
            </a:r>
            <a:r>
              <a:rPr lang="en-GB" dirty="0"/>
              <a:t> </a:t>
            </a:r>
            <a:r>
              <a:rPr lang="en-GB" dirty="0" err="1"/>
              <a:t>nutiaeg</a:t>
            </a:r>
            <a:r>
              <a:rPr lang="en-GB" dirty="0"/>
              <a:t> </a:t>
            </a:r>
            <a:r>
              <a:rPr lang="en-GB" dirty="0" err="1"/>
              <a:t>kulub</a:t>
            </a:r>
            <a:r>
              <a:rPr lang="en-GB" dirty="0"/>
              <a:t>?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60001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Olles </a:t>
            </a:r>
            <a:r>
              <a:rPr lang="en-GB" dirty="0" err="1"/>
              <a:t>nendest</a:t>
            </a:r>
            <a:r>
              <a:rPr lang="en-GB" dirty="0"/>
              <a:t> </a:t>
            </a:r>
            <a:r>
              <a:rPr lang="en-GB" dirty="0" err="1"/>
              <a:t>teadlik</a:t>
            </a:r>
            <a:r>
              <a:rPr lang="en-GB" dirty="0"/>
              <a:t>, </a:t>
            </a:r>
            <a:r>
              <a:rPr lang="en-GB" dirty="0" err="1"/>
              <a:t>saame</a:t>
            </a:r>
            <a:r>
              <a:rPr lang="en-GB" dirty="0"/>
              <a:t> </a:t>
            </a:r>
            <a:r>
              <a:rPr lang="en-GB" dirty="0" err="1"/>
              <a:t>teha</a:t>
            </a:r>
            <a:r>
              <a:rPr lang="en-GB" dirty="0"/>
              <a:t> </a:t>
            </a:r>
            <a:r>
              <a:rPr lang="en-GB" dirty="0" err="1"/>
              <a:t>teadlikke</a:t>
            </a:r>
            <a:r>
              <a:rPr lang="en-GB" dirty="0"/>
              <a:t> </a:t>
            </a:r>
            <a:r>
              <a:rPr lang="en-GB" dirty="0" err="1"/>
              <a:t>valikuid</a:t>
            </a:r>
            <a:r>
              <a:rPr lang="en-GB" dirty="0"/>
              <a:t>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03972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43496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CC663-F441-9EF8-46FB-31FDBB3E4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222C07-C68C-8873-54CC-FDC4BC952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0FF68-8878-3E3C-6B25-A00B24A6D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924BC-92B1-C880-42BF-29D2B3C2B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16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41359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6A44A-A59F-D536-E946-7F72C3418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4C4A0-9BB9-70CF-0892-4DDC2A12F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D0E124-0CE3-DF27-4C5B-BA865EC77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F3DEC-F7DD-2B6C-1DFA-C780298B0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17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02448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4CC96-B3CC-2194-5628-6FAAFE692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E54A7-637F-0E75-08B2-250C120DD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F6C0FA-6716-20AE-1A44-9C97A1DB9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ED26A-2275-D732-5AD7-E71B3D450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9E12-C023-4050-BDB8-0C753CD9D671}" type="slidenum">
              <a:rPr lang="et-EE" smtClean="0"/>
              <a:t>18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4881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4383-EE8B-8073-F284-823B886EF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5F3A9-141C-8D4C-1408-39B367A32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CFE97-AE8B-BFF4-F245-A6804D3E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DDA43-01DD-7E05-D39B-D86F8F61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8E758-B67B-E4E9-418B-9537B2BB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1530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71AD-81FB-A941-F9C9-F8BBE1A9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46A3A6-52CA-C3B2-71AA-F08F78189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4B243-DA0A-DD2B-0604-4AD9C135F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0EFE4-7F4A-7F4B-154D-CBE93C45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C39E-1BF3-401D-8BA6-05AD1A5E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5790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FB08FF-B68E-CC48-6203-F797A10C6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7FC372-E02F-7128-3384-CC240A3F2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B7890-F8A2-DD41-9FAC-19F68808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92951-202A-3527-04CC-DFFAD8A2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9348-DC46-725A-AA4B-45087D1E7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7596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7D03E-8CCE-2DD1-1E92-B432C2CA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03F4-9695-4799-BD12-B41BE4456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D04CF-475A-4C08-3400-4E4482BEB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C3DC5-4A02-546A-9395-00D09075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9C1C5-C9ED-B380-96A5-AC252385A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4243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07B4-0AC0-1B10-788C-E45DD0C1C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AD423-66F2-A06D-6FDE-68407566E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19B3D-E549-F669-229D-12084860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3DE5B-2E51-60FA-E609-41E4E10C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6F7E1-17B0-ADD6-266A-E4CC8E7C8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5814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D68F1-6E2E-2996-5275-EE8527C5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2CEA9-10A6-5488-8F65-7A36C7B94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BE3BD-D813-8241-032C-3267DA868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F7C99-12CB-03BC-94E2-EC71ED38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FAB5-7D2C-C564-622B-FC8A0B61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BF321-D99E-9BE3-1074-54ADEF3B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894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98E3E-7D79-58AF-80BE-4C1ECD48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25EA5-8CB1-C552-650C-685A3459E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784486-E854-5DF6-4192-EFB4CCB0A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BD7F4F-7E4E-7E3D-A528-BA4C4A68F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93DCF5-DDB9-746A-3494-EF60FC152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56B55F-9EFF-3E39-E9B1-D0C4898B3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1CF57A-54EE-36ED-E900-DAF50AC6F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CAE49-CDFC-C225-C7BC-2FEA437A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2429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02F5B-B9A5-08BE-B91D-36718D02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2DDF1-844F-C63D-DEDB-F5A38009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0C4AF-C010-F6F8-BB7C-FD4D74C9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A07B6-42A0-83A1-AB04-7BDC78CB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54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F62BE9-516D-0FF5-7AA8-BE3B4699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5B9FB-6F0A-DE3E-AB8D-B898ED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7C2CA-17A7-0A47-0130-44733F10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2064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B4DF-5A16-D35F-BBED-2DE860C4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3A916-B19A-06E2-09F8-EA2FADD85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0018F-9464-A6C9-C2A0-17C2A5A12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17DEC-16FA-814F-D226-BEE5ADD25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1C431-2304-256E-81F0-E7D79358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46F0F-1B9E-3CBD-F314-68768EFA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8960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868C-A86A-3404-182B-7480C89A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6D940-0FC5-6023-230B-AD10074C7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1C461-68FF-34BC-6EE8-F9CAE360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23B79-587E-E57D-8EFC-A82EEEBFA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3F35B-49EF-7D90-3051-DE92F04A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85EE0-8437-1F93-C8C3-C53163EA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4792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51487-3DFB-7357-839D-E3A2C0E9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0B999-BDCC-866E-6241-C34D4F37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62DF4-9B45-EA33-6675-255EFF380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7EB9E-DF49-4E2A-B795-F31200A30F74}" type="datetimeFigureOut">
              <a:rPr lang="et-EE" smtClean="0"/>
              <a:t>08.04.2026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FD59D-56E4-DC05-60A5-300BEA370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35086-14EB-B164-7A86-B60683964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46B87-8D8D-47DD-B447-0BC23618E0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6806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targaltinternetis.e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lasteabi.ee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tsei.ee/et/veebipolitseinikud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www.targaltinternetis.ee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819EB5A-F905-CF28-A080-689A3EE8F2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70254" y="1630362"/>
            <a:ext cx="10851492" cy="2387600"/>
          </a:xfrm>
        </p:spPr>
        <p:txBody>
          <a:bodyPr/>
          <a:lstStyle/>
          <a:p>
            <a:pPr eaLnBrk="1" hangingPunct="1"/>
            <a:r>
              <a:rPr lang="en-GB" altLang="en-US" sz="7200" b="1" dirty="0" err="1"/>
              <a:t>Töötuba</a:t>
            </a:r>
            <a:r>
              <a:rPr lang="en-GB" altLang="en-US" sz="7200" b="1" dirty="0"/>
              <a:t> “Targalt internetis”</a:t>
            </a:r>
            <a:endParaRPr lang="et-EE" altLang="en-US" sz="7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84246-56DD-5688-721F-68503CDD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5763" y="4378325"/>
            <a:ext cx="9144000" cy="16557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t-EE" altLang="en-US" b="1" dirty="0"/>
              <a:t>Kerli Valner </a:t>
            </a:r>
            <a:r>
              <a:rPr lang="en-GB" altLang="en-US" b="1" dirty="0" err="1"/>
              <a:t>ja</a:t>
            </a:r>
            <a:r>
              <a:rPr lang="en-GB" altLang="en-US" b="1" dirty="0"/>
              <a:t> Malle </a:t>
            </a:r>
            <a:r>
              <a:rPr lang="en-GB" altLang="en-US" b="1" dirty="0" err="1"/>
              <a:t>Hallimäe</a:t>
            </a:r>
            <a:endParaRPr lang="et-EE" altLang="en-US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Projekt </a:t>
            </a:r>
            <a:r>
              <a:rPr lang="et-EE" altLang="en-US" dirty="0"/>
              <a:t>Targalt internetis, Lastekaitse Liit</a:t>
            </a:r>
            <a:endParaRPr lang="en-GB" alt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Õismäe </a:t>
            </a:r>
            <a:r>
              <a:rPr lang="en-GB" altLang="en-US" dirty="0" err="1"/>
              <a:t>Gümnaasium</a:t>
            </a:r>
            <a:endParaRPr lang="et-EE" alt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09</a:t>
            </a:r>
            <a:r>
              <a:rPr lang="et-EE" altLang="en-US" dirty="0"/>
              <a:t>.</a:t>
            </a:r>
            <a:r>
              <a:rPr lang="en-GB" altLang="en-US" dirty="0"/>
              <a:t>04</a:t>
            </a:r>
            <a:r>
              <a:rPr lang="et-EE" altLang="en-US" dirty="0"/>
              <a:t>.202</a:t>
            </a:r>
            <a:r>
              <a:rPr lang="en-GB" altLang="en-US" dirty="0"/>
              <a:t>6</a:t>
            </a:r>
            <a:endParaRPr lang="et-EE" dirty="0"/>
          </a:p>
        </p:txBody>
      </p:sp>
      <p:pic>
        <p:nvPicPr>
          <p:cNvPr id="2052" name="Picture 5">
            <a:extLst>
              <a:ext uri="{FF2B5EF4-FFF2-40B4-BE49-F238E27FC236}">
                <a16:creationId xmlns:a16="http://schemas.microsoft.com/office/drawing/2014/main" id="{F4C06B37-A793-B7AE-6DBE-86460658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496888"/>
            <a:ext cx="45386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lt 5">
            <a:extLst>
              <a:ext uri="{FF2B5EF4-FFF2-40B4-BE49-F238E27FC236}">
                <a16:creationId xmlns:a16="http://schemas.microsoft.com/office/drawing/2014/main" id="{F9450862-C131-539E-D351-B0EDA2CC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6235700"/>
            <a:ext cx="146208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287B1FAF-F96E-8AEC-CC6A-DA8F0F9B3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6137275"/>
            <a:ext cx="146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lt 3">
            <a:extLst>
              <a:ext uri="{FF2B5EF4-FFF2-40B4-BE49-F238E27FC236}">
                <a16:creationId xmlns:a16="http://schemas.microsoft.com/office/drawing/2014/main" id="{A5D880F8-804C-D602-FF8F-B0CB4846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6273800"/>
            <a:ext cx="12366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7E5AC-0D0A-658A-7F2B-88D04226E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CC7F1-8100-953F-E3D4-5FE98CD2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1364" cy="3660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Oluline on </a:t>
            </a:r>
            <a:r>
              <a:rPr lang="en-GB" dirty="0" err="1"/>
              <a:t>ennast</a:t>
            </a:r>
            <a:r>
              <a:rPr lang="en-GB" dirty="0"/>
              <a:t> </a:t>
            </a:r>
            <a:r>
              <a:rPr lang="en-GB" dirty="0" err="1"/>
              <a:t>mitmekülgselt</a:t>
            </a:r>
            <a:r>
              <a:rPr lang="en-GB" dirty="0"/>
              <a:t> </a:t>
            </a:r>
            <a:r>
              <a:rPr lang="en-GB" dirty="0" err="1"/>
              <a:t>arendada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oma</a:t>
            </a:r>
            <a:r>
              <a:rPr lang="en-GB" dirty="0"/>
              <a:t> </a:t>
            </a:r>
            <a:r>
              <a:rPr lang="en-GB" dirty="0" err="1"/>
              <a:t>tervise</a:t>
            </a:r>
            <a:r>
              <a:rPr lang="en-GB" dirty="0"/>
              <a:t> </a:t>
            </a:r>
            <a:r>
              <a:rPr lang="en-GB" dirty="0" err="1"/>
              <a:t>eest</a:t>
            </a:r>
            <a:r>
              <a:rPr lang="en-GB" dirty="0"/>
              <a:t> </a:t>
            </a:r>
            <a:r>
              <a:rPr lang="en-GB" dirty="0" err="1"/>
              <a:t>hoolitseda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 err="1">
                <a:latin typeface="+mj-lt"/>
              </a:rPr>
              <a:t>Millal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digivahendeid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kasutad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ning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millal</a:t>
            </a:r>
            <a:r>
              <a:rPr lang="en-GB" dirty="0">
                <a:latin typeface="+mj-lt"/>
              </a:rPr>
              <a:t> on </a:t>
            </a:r>
            <a:r>
              <a:rPr lang="en-GB" dirty="0" err="1">
                <a:latin typeface="+mj-lt"/>
              </a:rPr>
              <a:t>digivaba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aeg</a:t>
            </a:r>
            <a:r>
              <a:rPr lang="en-GB" dirty="0">
                <a:latin typeface="+mj-lt"/>
              </a:rPr>
              <a:t>?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t-EE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B34AB-35AA-AFC9-A753-7EC053D7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875" y="2013102"/>
            <a:ext cx="6333017" cy="41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9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2AF7-DF65-EF54-7326-F7C0DDA6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Millele</a:t>
            </a:r>
            <a:r>
              <a:rPr lang="en-GB" dirty="0"/>
              <a:t> </a:t>
            </a:r>
            <a:r>
              <a:rPr lang="en-GB" dirty="0" err="1"/>
              <a:t>sul</a:t>
            </a:r>
            <a:r>
              <a:rPr lang="en-GB" dirty="0"/>
              <a:t> internetis </a:t>
            </a:r>
            <a:r>
              <a:rPr lang="en-GB" dirty="0" err="1"/>
              <a:t>aeg</a:t>
            </a:r>
            <a:r>
              <a:rPr lang="en-GB" dirty="0"/>
              <a:t> </a:t>
            </a:r>
            <a:r>
              <a:rPr lang="en-GB" dirty="0" err="1"/>
              <a:t>kulub</a:t>
            </a:r>
            <a:r>
              <a:rPr lang="en-GB" dirty="0"/>
              <a:t>?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200C8-8217-0AFF-0AE4-FC2AD1C55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Õppimiseks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info </a:t>
            </a:r>
            <a:r>
              <a:rPr lang="en-GB" dirty="0" err="1"/>
              <a:t>otsimiseks</a:t>
            </a:r>
            <a:endParaRPr lang="en-GB" dirty="0"/>
          </a:p>
          <a:p>
            <a:r>
              <a:rPr lang="en-GB" dirty="0" err="1"/>
              <a:t>Uudiste</a:t>
            </a:r>
            <a:r>
              <a:rPr lang="en-GB" dirty="0"/>
              <a:t> </a:t>
            </a:r>
            <a:r>
              <a:rPr lang="en-GB" dirty="0" err="1"/>
              <a:t>lugemine</a:t>
            </a:r>
            <a:endParaRPr lang="en-GB" dirty="0"/>
          </a:p>
          <a:p>
            <a:r>
              <a:rPr lang="en-GB" dirty="0" err="1"/>
              <a:t>Mängimine</a:t>
            </a:r>
            <a:endParaRPr lang="en-GB" dirty="0"/>
          </a:p>
          <a:p>
            <a:r>
              <a:rPr lang="en-GB" dirty="0" err="1"/>
              <a:t>Suhtlemine</a:t>
            </a:r>
            <a:endParaRPr lang="en-GB" dirty="0"/>
          </a:p>
          <a:p>
            <a:r>
              <a:rPr lang="en-GB" dirty="0" err="1"/>
              <a:t>Videote</a:t>
            </a:r>
            <a:r>
              <a:rPr lang="en-GB" dirty="0"/>
              <a:t> </a:t>
            </a:r>
            <a:r>
              <a:rPr lang="en-GB" dirty="0" err="1"/>
              <a:t>vaatamine</a:t>
            </a:r>
            <a:endParaRPr lang="en-GB" dirty="0"/>
          </a:p>
          <a:p>
            <a:r>
              <a:rPr lang="en-GB" dirty="0"/>
              <a:t>Sisu </a:t>
            </a:r>
            <a:r>
              <a:rPr lang="en-GB" dirty="0" err="1"/>
              <a:t>loomine</a:t>
            </a:r>
            <a:r>
              <a:rPr lang="en-GB" dirty="0"/>
              <a:t> (</a:t>
            </a:r>
            <a:r>
              <a:rPr lang="en-GB" dirty="0" err="1"/>
              <a:t>videod</a:t>
            </a:r>
            <a:r>
              <a:rPr lang="en-GB" dirty="0"/>
              <a:t>, </a:t>
            </a:r>
            <a:r>
              <a:rPr lang="en-GB" dirty="0" err="1"/>
              <a:t>blogi</a:t>
            </a:r>
            <a:r>
              <a:rPr lang="en-GB" dirty="0"/>
              <a:t> </a:t>
            </a:r>
            <a:r>
              <a:rPr lang="en-GB" dirty="0" err="1"/>
              <a:t>jne</a:t>
            </a:r>
            <a:r>
              <a:rPr lang="en-GB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AB489-1CF6-D002-DFF7-6FAFFADC9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40" y="1825625"/>
            <a:ext cx="4034688" cy="32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78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36DA8-86E8-49E0-1521-3ADBEB903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9512" cy="1325563"/>
          </a:xfrm>
        </p:spPr>
        <p:txBody>
          <a:bodyPr/>
          <a:lstStyle/>
          <a:p>
            <a:r>
              <a:rPr lang="en-GB" dirty="0"/>
              <a:t>Miks on </a:t>
            </a:r>
            <a:r>
              <a:rPr lang="en-GB" dirty="0" err="1"/>
              <a:t>mõnikord</a:t>
            </a:r>
            <a:r>
              <a:rPr lang="en-GB" dirty="0"/>
              <a:t> </a:t>
            </a:r>
            <a:r>
              <a:rPr lang="en-GB" dirty="0" err="1"/>
              <a:t>raske</a:t>
            </a:r>
            <a:r>
              <a:rPr lang="en-GB" dirty="0"/>
              <a:t> </a:t>
            </a:r>
            <a:r>
              <a:rPr lang="en-GB" dirty="0" err="1"/>
              <a:t>nutiseadet</a:t>
            </a:r>
            <a:r>
              <a:rPr lang="en-GB" dirty="0"/>
              <a:t> </a:t>
            </a:r>
            <a:r>
              <a:rPr lang="en-GB" dirty="0" err="1"/>
              <a:t>ära</a:t>
            </a:r>
            <a:r>
              <a:rPr lang="en-GB" dirty="0"/>
              <a:t> panna?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2BB79-AA13-5501-952D-79407CC66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7168117" cy="48090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t-EE" dirty="0">
                <a:latin typeface="+mj-lt"/>
              </a:rPr>
              <a:t>Selleks, et </a:t>
            </a:r>
            <a:r>
              <a:rPr lang="en-GB" dirty="0">
                <a:latin typeface="+mj-lt"/>
              </a:rPr>
              <a:t>me</a:t>
            </a:r>
            <a:r>
              <a:rPr lang="et-EE" dirty="0">
                <a:latin typeface="+mj-lt"/>
              </a:rPr>
              <a:t> mängudes ja sotsiaalmeediaplatvormidel rohkem aega veedaks, on kasutusel mitmed funktsioonid:</a:t>
            </a:r>
          </a:p>
          <a:p>
            <a:r>
              <a:rPr lang="et-EE" dirty="0">
                <a:latin typeface="+mj-lt"/>
              </a:rPr>
              <a:t>näiteks lõputu allakerimise võimalus (inglise keeles scrolling) lehekülgede kaupa liikumise asemel;</a:t>
            </a:r>
          </a:p>
          <a:p>
            <a:r>
              <a:rPr lang="et-EE" dirty="0">
                <a:latin typeface="+mj-lt"/>
              </a:rPr>
              <a:t>automaatesitus – sisu hakkab automaatselt mängima;</a:t>
            </a:r>
          </a:p>
          <a:p>
            <a:r>
              <a:rPr lang="et-EE" dirty="0">
                <a:latin typeface="+mj-lt"/>
              </a:rPr>
              <a:t>funktsioonid, mis julgustavad kasutajaid sisu jagama;</a:t>
            </a:r>
          </a:p>
          <a:p>
            <a:r>
              <a:rPr lang="et-EE" dirty="0">
                <a:latin typeface="+mj-lt"/>
              </a:rPr>
              <a:t>erinevad populaarsuse mõõdikud – meeldimised, jagamised, kommentaarid;</a:t>
            </a:r>
          </a:p>
          <a:p>
            <a:r>
              <a:rPr lang="et-EE" dirty="0">
                <a:latin typeface="+mj-lt"/>
              </a:rPr>
              <a:t>teavitused uutest sõnumitest, meeldimistest ja teiste reaktsioonide võimaldamine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jne</a:t>
            </a:r>
            <a:r>
              <a:rPr lang="en-GB" dirty="0"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0BA53-83DD-0F9B-540A-A4625ACA8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66" y="1825624"/>
            <a:ext cx="3849872" cy="25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16753-E5AB-6BB1-23A7-ABAAB6AB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22" y="1756477"/>
            <a:ext cx="6377024" cy="2852737"/>
          </a:xfrm>
        </p:spPr>
        <p:txBody>
          <a:bodyPr>
            <a:normAutofit/>
          </a:bodyPr>
          <a:lstStyle/>
          <a:p>
            <a:r>
              <a:rPr lang="en-GB" dirty="0" err="1"/>
              <a:t>Milliseid</a:t>
            </a:r>
            <a:r>
              <a:rPr lang="en-GB" dirty="0"/>
              <a:t> </a:t>
            </a:r>
            <a:r>
              <a:rPr lang="en-GB" dirty="0" err="1"/>
              <a:t>rakendusi</a:t>
            </a:r>
            <a:r>
              <a:rPr lang="en-GB" dirty="0"/>
              <a:t> </a:t>
            </a:r>
            <a:r>
              <a:rPr lang="en-GB" dirty="0" err="1"/>
              <a:t>kasutad</a:t>
            </a:r>
            <a:r>
              <a:rPr lang="en-GB" dirty="0"/>
              <a:t>?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6D6B6-3BC5-5CD6-2BE9-0DA4E6D1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935" y="419986"/>
            <a:ext cx="4503020" cy="620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76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51A7-86F4-CFCA-2D7F-A1B6B8CD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12" y="548610"/>
            <a:ext cx="10515600" cy="1829908"/>
          </a:xfrm>
        </p:spPr>
        <p:txBody>
          <a:bodyPr/>
          <a:lstStyle/>
          <a:p>
            <a:r>
              <a:rPr lang="en-GB" dirty="0" err="1"/>
              <a:t>Milliseid</a:t>
            </a:r>
            <a:r>
              <a:rPr lang="en-GB" dirty="0"/>
              <a:t> </a:t>
            </a:r>
            <a:r>
              <a:rPr lang="en-GB" dirty="0" err="1"/>
              <a:t>andmeid</a:t>
            </a:r>
            <a:r>
              <a:rPr lang="en-GB" dirty="0"/>
              <a:t> </a:t>
            </a:r>
            <a:r>
              <a:rPr lang="en-GB" dirty="0" err="1"/>
              <a:t>endast</a:t>
            </a:r>
            <a:r>
              <a:rPr lang="en-GB" dirty="0"/>
              <a:t> internetis </a:t>
            </a:r>
            <a:r>
              <a:rPr lang="en-GB" dirty="0" err="1"/>
              <a:t>teistele</a:t>
            </a:r>
            <a:r>
              <a:rPr lang="en-GB" dirty="0"/>
              <a:t> </a:t>
            </a:r>
            <a:r>
              <a:rPr lang="en-GB" dirty="0" err="1"/>
              <a:t>jagad</a:t>
            </a:r>
            <a:r>
              <a:rPr lang="en-GB" dirty="0"/>
              <a:t>?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4E47A-B2C3-B1C7-88AF-8CAB44A29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465" y="2862280"/>
            <a:ext cx="5228707" cy="3447110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Kus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kellega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jagad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b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Ees-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perekonnanimi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Hüüdnimi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Telefon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Kodune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aadress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Hinded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Hobid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Oma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asukoht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EC373-8009-45AF-9CC6-CD76D07C0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99" y="2487170"/>
            <a:ext cx="5535613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8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9AE90-3FA0-1EBC-EB80-10D4EBB4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372"/>
            <a:ext cx="10515600" cy="1133475"/>
          </a:xfrm>
        </p:spPr>
        <p:txBody>
          <a:bodyPr>
            <a:normAutofit fontScale="90000"/>
          </a:bodyPr>
          <a:lstStyle/>
          <a:p>
            <a:r>
              <a:rPr lang="en-GB" dirty="0"/>
              <a:t>Fotod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videod</a:t>
            </a:r>
            <a:r>
              <a:rPr lang="en-GB" dirty="0"/>
              <a:t>: </a:t>
            </a:r>
            <a:r>
              <a:rPr lang="en-GB" dirty="0" err="1"/>
              <a:t>millise</a:t>
            </a:r>
            <a:r>
              <a:rPr lang="en-GB" dirty="0"/>
              <a:t> </a:t>
            </a:r>
            <a:r>
              <a:rPr lang="en-GB" dirty="0" err="1"/>
              <a:t>postitaksid</a:t>
            </a:r>
            <a:r>
              <a:rPr lang="en-GB" dirty="0"/>
              <a:t>?</a:t>
            </a:r>
            <a:endParaRPr lang="et-EE" dirty="0"/>
          </a:p>
        </p:txBody>
      </p:sp>
      <p:pic>
        <p:nvPicPr>
          <p:cNvPr id="4" name="Pilt 1" descr="Pilt, millel on kujutatud kass, imetaja, kodukas, Väikesed kuni keskmise suurusega kassid&#10;&#10;Tehisintellekti genereeritud sisu ei pruugi olla õige.">
            <a:extLst>
              <a:ext uri="{FF2B5EF4-FFF2-40B4-BE49-F238E27FC236}">
                <a16:creationId xmlns:a16="http://schemas.microsoft.com/office/drawing/2014/main" id="{8DAAFE21-2159-4EC1-1F04-9EE9B4343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421" y="2211573"/>
            <a:ext cx="2753762" cy="4130209"/>
          </a:xfrm>
          <a:prstGeom prst="rect">
            <a:avLst/>
          </a:prstGeom>
        </p:spPr>
      </p:pic>
      <p:pic>
        <p:nvPicPr>
          <p:cNvPr id="5" name="Pilt 1" descr="Pilt, millel on kujutatud toas, Väikesed kuni keskmise suurusega kassid, põrand, sein&#10;&#10;Tehisintellekti genereeritud sisu ei pruugi olla õige.">
            <a:extLst>
              <a:ext uri="{FF2B5EF4-FFF2-40B4-BE49-F238E27FC236}">
                <a16:creationId xmlns:a16="http://schemas.microsoft.com/office/drawing/2014/main" id="{6F76101C-0F59-4A03-DEA2-7A69D5FA2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015" y="2211542"/>
            <a:ext cx="2753763" cy="413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34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E9388-4072-BE41-069A-99FAE2DB6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A0A4-A0F0-B467-B4C4-41261E1B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372"/>
            <a:ext cx="10515600" cy="1133475"/>
          </a:xfrm>
        </p:spPr>
        <p:txBody>
          <a:bodyPr>
            <a:normAutofit fontScale="90000"/>
          </a:bodyPr>
          <a:lstStyle/>
          <a:p>
            <a:r>
              <a:rPr lang="en-GB" dirty="0"/>
              <a:t>Fotod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videod</a:t>
            </a:r>
            <a:r>
              <a:rPr lang="en-GB" dirty="0"/>
              <a:t>: </a:t>
            </a:r>
            <a:r>
              <a:rPr lang="en-GB" dirty="0" err="1"/>
              <a:t>millise</a:t>
            </a:r>
            <a:r>
              <a:rPr lang="en-GB" dirty="0"/>
              <a:t> </a:t>
            </a:r>
            <a:r>
              <a:rPr lang="en-GB" dirty="0" err="1"/>
              <a:t>postitaksid</a:t>
            </a:r>
            <a:r>
              <a:rPr lang="en-GB" dirty="0"/>
              <a:t>?</a:t>
            </a:r>
            <a:endParaRPr lang="et-EE" dirty="0"/>
          </a:p>
        </p:txBody>
      </p:sp>
      <p:pic>
        <p:nvPicPr>
          <p:cNvPr id="3" name="Pilt 1" descr="Pilt, millel on kujutatud mööbel, joonisfilm, Animatsioon, laud&#10;&#10;Tehisintellekti genereeritud sisu ei pruugi olla õige.">
            <a:extLst>
              <a:ext uri="{FF2B5EF4-FFF2-40B4-BE49-F238E27FC236}">
                <a16:creationId xmlns:a16="http://schemas.microsoft.com/office/drawing/2014/main" id="{B7CD3C2C-EBDB-0FF5-26AB-447AF851B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78" y="2406622"/>
            <a:ext cx="5201522" cy="3467866"/>
          </a:xfrm>
          <a:prstGeom prst="rect">
            <a:avLst/>
          </a:prstGeom>
        </p:spPr>
      </p:pic>
      <p:pic>
        <p:nvPicPr>
          <p:cNvPr id="6" name="Pilt 1" descr="Pilt, millel on kujutatud Animafilm, joonisfilm, Animatsioon, illustratsioon&#10;&#10;Tehisintellekti genereeritud sisu ei pruugi olla õige.">
            <a:extLst>
              <a:ext uri="{FF2B5EF4-FFF2-40B4-BE49-F238E27FC236}">
                <a16:creationId xmlns:a16="http://schemas.microsoft.com/office/drawing/2014/main" id="{575BE22D-9478-3FDD-EF2B-995745C5E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249" y="2406622"/>
            <a:ext cx="5201523" cy="34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67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D2DAA-DD01-C366-C296-20911EEBC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80F31-CB2B-19C2-451D-A8F4FDB43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372"/>
            <a:ext cx="10515600" cy="1133475"/>
          </a:xfrm>
        </p:spPr>
        <p:txBody>
          <a:bodyPr>
            <a:normAutofit fontScale="90000"/>
          </a:bodyPr>
          <a:lstStyle/>
          <a:p>
            <a:r>
              <a:rPr lang="en-GB" dirty="0"/>
              <a:t>Fotod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videod</a:t>
            </a:r>
            <a:r>
              <a:rPr lang="en-GB" dirty="0"/>
              <a:t>: </a:t>
            </a:r>
            <a:r>
              <a:rPr lang="en-GB" dirty="0" err="1"/>
              <a:t>millise</a:t>
            </a:r>
            <a:r>
              <a:rPr lang="en-GB" dirty="0"/>
              <a:t> </a:t>
            </a:r>
            <a:r>
              <a:rPr lang="en-GB" dirty="0" err="1"/>
              <a:t>postitaksid</a:t>
            </a:r>
            <a:r>
              <a:rPr lang="en-GB" dirty="0"/>
              <a:t>?</a:t>
            </a:r>
            <a:endParaRPr lang="et-EE" dirty="0"/>
          </a:p>
        </p:txBody>
      </p:sp>
      <p:pic>
        <p:nvPicPr>
          <p:cNvPr id="3" name="Pilt 1" descr="Pilt, millel on kujutatud poiss, joonisfilm, pall, korvpall&#10;&#10;Tehisintellekti genereeritud sisu ei pruugi olla õige.">
            <a:extLst>
              <a:ext uri="{FF2B5EF4-FFF2-40B4-BE49-F238E27FC236}">
                <a16:creationId xmlns:a16="http://schemas.microsoft.com/office/drawing/2014/main" id="{CEBA7231-A885-B41D-D723-6199CCC6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614" y="1909887"/>
            <a:ext cx="3072032" cy="4607871"/>
          </a:xfrm>
          <a:prstGeom prst="rect">
            <a:avLst/>
          </a:prstGeom>
        </p:spPr>
      </p:pic>
      <p:pic>
        <p:nvPicPr>
          <p:cNvPr id="6" name="Pilt 1" descr="Pilt, millel on kujutatud joonistamine, joonisfilm, Lastekunst, visand&#10;&#10;Tehisintellekti genereeritud sisu ei pruugi olla õige.">
            <a:extLst>
              <a:ext uri="{FF2B5EF4-FFF2-40B4-BE49-F238E27FC236}">
                <a16:creationId xmlns:a16="http://schemas.microsoft.com/office/drawing/2014/main" id="{9F1BD05A-157F-E98B-DFEF-C0C9AC719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512" y="1909888"/>
            <a:ext cx="3072032" cy="46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08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4832D-2E5C-C237-B360-B52BE83CA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9AD4-2B49-5850-5891-6BFFE66F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372"/>
            <a:ext cx="10515600" cy="1133475"/>
          </a:xfrm>
        </p:spPr>
        <p:txBody>
          <a:bodyPr>
            <a:normAutofit fontScale="90000"/>
          </a:bodyPr>
          <a:lstStyle/>
          <a:p>
            <a:r>
              <a:rPr lang="en-GB" dirty="0"/>
              <a:t>Fotod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videod</a:t>
            </a:r>
            <a:r>
              <a:rPr lang="en-GB" dirty="0"/>
              <a:t>: </a:t>
            </a:r>
            <a:r>
              <a:rPr lang="en-GB" dirty="0" err="1"/>
              <a:t>millise</a:t>
            </a:r>
            <a:r>
              <a:rPr lang="en-GB" dirty="0"/>
              <a:t> </a:t>
            </a:r>
            <a:r>
              <a:rPr lang="en-GB" dirty="0" err="1"/>
              <a:t>postitaksid</a:t>
            </a:r>
            <a:r>
              <a:rPr lang="en-GB" dirty="0"/>
              <a:t>?</a:t>
            </a:r>
            <a:endParaRPr lang="et-EE" dirty="0"/>
          </a:p>
        </p:txBody>
      </p:sp>
      <p:pic>
        <p:nvPicPr>
          <p:cNvPr id="3" name="Pilt 1" descr="Pilt, millel on kujutatud ehitis, taevas, maja, vara&#10;&#10;Tehisintellekti genereeritud sisu ei pruugi olla õige.">
            <a:extLst>
              <a:ext uri="{FF2B5EF4-FFF2-40B4-BE49-F238E27FC236}">
                <a16:creationId xmlns:a16="http://schemas.microsoft.com/office/drawing/2014/main" id="{F7CAA1B3-DBC2-872F-0E37-DA8F6796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02" y="2288562"/>
            <a:ext cx="4716762" cy="3144675"/>
          </a:xfrm>
          <a:prstGeom prst="rect">
            <a:avLst/>
          </a:prstGeom>
        </p:spPr>
      </p:pic>
      <p:pic>
        <p:nvPicPr>
          <p:cNvPr id="6" name="Pilt 1" descr="Pilt, millel on kujutatud ehitis, taevas, vara, aken&#10;&#10;Tehisintellekti genereeritud sisu ei pruugi olla õige.">
            <a:extLst>
              <a:ext uri="{FF2B5EF4-FFF2-40B4-BE49-F238E27FC236}">
                <a16:creationId xmlns:a16="http://schemas.microsoft.com/office/drawing/2014/main" id="{0FE68FBF-D446-5AD9-6725-B7B7C039C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442" y="2288561"/>
            <a:ext cx="4716762" cy="31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71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86AD2-EF59-EE68-DDAC-4DEC6DAC1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B747-2E41-8893-F707-EAB1235A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372"/>
            <a:ext cx="10515600" cy="1133475"/>
          </a:xfrm>
        </p:spPr>
        <p:txBody>
          <a:bodyPr>
            <a:normAutofit fontScale="90000"/>
          </a:bodyPr>
          <a:lstStyle/>
          <a:p>
            <a:r>
              <a:rPr lang="en-GB" dirty="0"/>
              <a:t>Fotod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videod</a:t>
            </a:r>
            <a:r>
              <a:rPr lang="en-GB" dirty="0"/>
              <a:t>: </a:t>
            </a:r>
            <a:r>
              <a:rPr lang="en-GB" dirty="0" err="1"/>
              <a:t>millise</a:t>
            </a:r>
            <a:r>
              <a:rPr lang="en-GB" dirty="0"/>
              <a:t> </a:t>
            </a:r>
            <a:r>
              <a:rPr lang="en-GB" dirty="0" err="1"/>
              <a:t>postitaksid</a:t>
            </a:r>
            <a:r>
              <a:rPr lang="en-GB" dirty="0"/>
              <a:t>?</a:t>
            </a:r>
            <a:endParaRPr lang="et-EE" dirty="0"/>
          </a:p>
        </p:txBody>
      </p:sp>
      <p:pic>
        <p:nvPicPr>
          <p:cNvPr id="4" name="Pilt 1" descr="Pilt, millel on kujutatud toas, mööbel, tool, sein&#10;&#10;Tehisintellekti genereeritud sisu ei pruugi olla õige.">
            <a:extLst>
              <a:ext uri="{FF2B5EF4-FFF2-40B4-BE49-F238E27FC236}">
                <a16:creationId xmlns:a16="http://schemas.microsoft.com/office/drawing/2014/main" id="{97289C92-56DA-8D9A-B5DC-47B75DE7B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64544"/>
            <a:ext cx="4903381" cy="3269094"/>
          </a:xfrm>
          <a:prstGeom prst="rect">
            <a:avLst/>
          </a:prstGeom>
        </p:spPr>
      </p:pic>
      <p:pic>
        <p:nvPicPr>
          <p:cNvPr id="5" name="Pilt 1" descr="Pilt, millel on kujutatud tool, mööbel, joonisfilm, maal&#10;&#10;Tehisintellekti genereeritud sisu ei pruugi olla õige.">
            <a:extLst>
              <a:ext uri="{FF2B5EF4-FFF2-40B4-BE49-F238E27FC236}">
                <a16:creationId xmlns:a16="http://schemas.microsoft.com/office/drawing/2014/main" id="{31989491-2A9D-C938-1DEA-A419D4702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814" y="2264544"/>
            <a:ext cx="3269094" cy="32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26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D583C-67E0-B908-7DC8-B5B547229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Targalt internetis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F5379-696F-F622-F086-BD342FB04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637028" cy="4351338"/>
          </a:xfrm>
        </p:spPr>
        <p:txBody>
          <a:bodyPr>
            <a:normAutofit fontScale="92500"/>
          </a:bodyPr>
          <a:lstStyle/>
          <a:p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Eesmärk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: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laste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lapsevanemate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ja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õpetajate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targem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ja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turvalisem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interneti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ja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nutiseadmete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kasutamine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</a:p>
          <a:p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Koostöö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: Lastekaitse Liit,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Haridus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-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ja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Noorteamet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Tallinna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Tehnikaülikool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ja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Sotsiaalkindlustusamet</a:t>
            </a:r>
            <a:endParaRPr lang="en-GB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Töötoad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koolitused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seminarid</a:t>
            </a:r>
            <a:endParaRPr lang="en-GB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Teavitusmaterjalid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(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videod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testid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en-GB">
                <a:solidFill>
                  <a:schemeClr val="bg2">
                    <a:lumMod val="25000"/>
                  </a:schemeClr>
                </a:solidFill>
                <a:latin typeface="+mj-lt"/>
              </a:rPr>
              <a:t>mängud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jne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)</a:t>
            </a:r>
          </a:p>
          <a:p>
            <a:r>
              <a:rPr lang="en-GB" dirty="0">
                <a:latin typeface="+mj-lt"/>
                <a:hlinkClick r:id="rId2"/>
              </a:rPr>
              <a:t>www.targaltinternetis.ee</a:t>
            </a:r>
            <a:r>
              <a:rPr lang="en-GB" dirty="0">
                <a:latin typeface="+mj-lt"/>
              </a:rPr>
              <a:t> </a:t>
            </a:r>
          </a:p>
          <a:p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10E33-EC19-A969-BBA7-7B2C0404B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60" y="933644"/>
            <a:ext cx="3899001" cy="2288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3A391C-7310-A681-2499-2853D00C5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60" y="3319379"/>
            <a:ext cx="3899001" cy="29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76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C3ACE-FAE6-2A71-7AC1-631CE2C90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347F-1561-F342-5468-FF688493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372"/>
            <a:ext cx="10515600" cy="1133475"/>
          </a:xfrm>
        </p:spPr>
        <p:txBody>
          <a:bodyPr>
            <a:normAutofit fontScale="90000"/>
          </a:bodyPr>
          <a:lstStyle/>
          <a:p>
            <a:r>
              <a:rPr lang="en-GB" dirty="0"/>
              <a:t>Fotod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videod</a:t>
            </a:r>
            <a:r>
              <a:rPr lang="en-GB" dirty="0"/>
              <a:t>: </a:t>
            </a:r>
            <a:r>
              <a:rPr lang="en-GB" dirty="0" err="1"/>
              <a:t>millise</a:t>
            </a:r>
            <a:r>
              <a:rPr lang="en-GB" dirty="0"/>
              <a:t> </a:t>
            </a:r>
            <a:r>
              <a:rPr lang="en-GB" dirty="0" err="1"/>
              <a:t>postitaksid</a:t>
            </a:r>
            <a:r>
              <a:rPr lang="en-GB" dirty="0"/>
              <a:t>?</a:t>
            </a:r>
            <a:endParaRPr lang="et-EE" dirty="0"/>
          </a:p>
        </p:txBody>
      </p:sp>
      <p:pic>
        <p:nvPicPr>
          <p:cNvPr id="3" name="Pilt 1" descr="Pilt, millel on kujutatud joonisfilm, joonistamine, illustratsioon, Animafilm&#10;&#10;Tehisintellekti genereeritud sisu ei pruugi olla õige.">
            <a:extLst>
              <a:ext uri="{FF2B5EF4-FFF2-40B4-BE49-F238E27FC236}">
                <a16:creationId xmlns:a16="http://schemas.microsoft.com/office/drawing/2014/main" id="{EDA52956-594B-7A2F-2B22-8A6DB8DEE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418" y="1988288"/>
            <a:ext cx="3010275" cy="4515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BE50A-848E-D6CF-BC9F-BBF105A5C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613" y="1988288"/>
            <a:ext cx="4544969" cy="454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1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09DE-C5B1-AEC2-D033-B136671CA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609" y="677309"/>
            <a:ext cx="9592339" cy="58085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t-EE" sz="3600" b="1" dirty="0">
                <a:latin typeface="+mj-lt"/>
              </a:rPr>
              <a:t>Pildistada ja filmida ei tohi</a:t>
            </a:r>
            <a:r>
              <a:rPr lang="et-EE" sz="3600" dirty="0">
                <a:latin typeface="+mj-lt"/>
              </a:rPr>
              <a:t>:</a:t>
            </a:r>
          </a:p>
          <a:p>
            <a:r>
              <a:rPr lang="et-EE" sz="3600" dirty="0">
                <a:latin typeface="+mj-lt"/>
              </a:rPr>
              <a:t>Inimesi, ilma neilt luba küsimata. </a:t>
            </a:r>
          </a:p>
          <a:p>
            <a:r>
              <a:rPr lang="et-EE" sz="3600" dirty="0">
                <a:latin typeface="+mj-lt"/>
              </a:rPr>
              <a:t>Hoones, mille omanik on keelanud pildistamise. </a:t>
            </a:r>
          </a:p>
          <a:p>
            <a:pPr marL="0" indent="0">
              <a:buNone/>
            </a:pPr>
            <a:r>
              <a:rPr lang="et-EE" sz="3600" b="1" dirty="0">
                <a:latin typeface="+mj-lt"/>
              </a:rPr>
              <a:t>Küsi luba, kui:</a:t>
            </a:r>
          </a:p>
          <a:p>
            <a:r>
              <a:rPr lang="et-EE" sz="3600" dirty="0">
                <a:latin typeface="+mj-lt"/>
              </a:rPr>
              <a:t>Tahad teha teisest inimesest pilti.</a:t>
            </a:r>
          </a:p>
          <a:p>
            <a:r>
              <a:rPr lang="et-EE" sz="3600" dirty="0">
                <a:latin typeface="+mj-lt"/>
              </a:rPr>
              <a:t>Soovid pildistada tähistatud eramaal või hoones.</a:t>
            </a:r>
          </a:p>
          <a:p>
            <a:r>
              <a:rPr lang="et-EE" sz="3600" dirty="0">
                <a:latin typeface="+mj-lt"/>
              </a:rPr>
              <a:t>Kui soovid tehtud foto</a:t>
            </a:r>
            <a:r>
              <a:rPr lang="en-GB" sz="3600" dirty="0">
                <a:latin typeface="+mj-lt"/>
              </a:rPr>
              <a:t>/</a:t>
            </a:r>
            <a:r>
              <a:rPr lang="et-EE" sz="3600" dirty="0">
                <a:latin typeface="+mj-lt"/>
              </a:rPr>
              <a:t>video üles laadida, küsi samuti luba.</a:t>
            </a:r>
          </a:p>
          <a:p>
            <a:r>
              <a:rPr lang="et-EE" sz="3600" dirty="0">
                <a:latin typeface="+mj-lt"/>
              </a:rPr>
              <a:t>NB! Fotol, videos oleval isikul on alati õigus oma nõusolek tagasi võtta.</a:t>
            </a:r>
            <a:endParaRPr lang="en-GB" sz="3600" dirty="0">
              <a:latin typeface="+mj-lt"/>
            </a:endParaRPr>
          </a:p>
          <a:p>
            <a:pPr marL="0" indent="0">
              <a:buNone/>
            </a:pPr>
            <a:r>
              <a:rPr lang="et-EE" sz="3600" b="1" dirty="0">
                <a:latin typeface="+mj-lt"/>
              </a:rPr>
              <a:t>Luba pole vaja:</a:t>
            </a:r>
          </a:p>
          <a:p>
            <a:r>
              <a:rPr lang="et-EE" sz="3600" dirty="0">
                <a:latin typeface="+mj-lt"/>
              </a:rPr>
              <a:t>Avalikus kohas teiste inimeste asjade, sealhulgas lemmikloomade pildistamiseks, filmimiseks.</a:t>
            </a:r>
          </a:p>
          <a:p>
            <a:r>
              <a:rPr lang="et-EE" sz="3600" dirty="0">
                <a:latin typeface="+mj-lt"/>
              </a:rPr>
              <a:t>Avalikul üritusel pildistamiseks, kus üritusel osalejad on teadlikud, et nendest võidakse teha fotosid (laulupidu, spordivõistlus, rahvakogunemine).</a:t>
            </a:r>
          </a:p>
          <a:p>
            <a:pPr marL="0" indent="0">
              <a:buNone/>
            </a:pPr>
            <a:br>
              <a:rPr lang="en-GB" sz="1800" i="1" dirty="0">
                <a:latin typeface="+mj-lt"/>
              </a:rPr>
            </a:br>
            <a:r>
              <a:rPr lang="et-EE" sz="1800" i="1" dirty="0">
                <a:latin typeface="+mj-lt"/>
              </a:rPr>
              <a:t>Allikas: Kaamerate kasutamise juhend http://www.aki.ee/sites/www.aki.ee/files/elfinder/article_files/kaamerate%20juhis%20(01.07.2016).pdf </a:t>
            </a:r>
          </a:p>
          <a:p>
            <a:endParaRPr lang="et-EE" sz="3600" dirty="0">
              <a:latin typeface="+mj-lt"/>
            </a:endParaRPr>
          </a:p>
          <a:p>
            <a:endParaRPr lang="et-EE" dirty="0"/>
          </a:p>
        </p:txBody>
      </p:sp>
      <p:pic>
        <p:nvPicPr>
          <p:cNvPr id="4" name="Picture 5" descr="C:\Users\Kerli\AppData\Local\Temp\Rar$DIa0.420\shutterstock_251998537.jpg">
            <a:extLst>
              <a:ext uri="{FF2B5EF4-FFF2-40B4-BE49-F238E27FC236}">
                <a16:creationId xmlns:a16="http://schemas.microsoft.com/office/drawing/2014/main" id="{FAB7DFB3-04B6-B553-3117-8B5C72641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916" y="677308"/>
            <a:ext cx="2482840" cy="248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966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ECF7E-07FA-4E27-9120-B5D7DCE1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Ekraani</a:t>
            </a:r>
            <a:r>
              <a:rPr lang="en-GB" dirty="0"/>
              <a:t> </a:t>
            </a:r>
            <a:r>
              <a:rPr lang="en-GB" dirty="0" err="1"/>
              <a:t>vahendusel</a:t>
            </a:r>
            <a:r>
              <a:rPr lang="en-GB" dirty="0"/>
              <a:t> </a:t>
            </a:r>
            <a:r>
              <a:rPr lang="en-GB" dirty="0" err="1"/>
              <a:t>suhtlemine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4ACF-E85A-8E99-F729-AB6534129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GB" altLang="et-EE" sz="2800" kern="0" dirty="0">
                <a:solidFill>
                  <a:srgbClr val="000000"/>
                </a:solidFill>
              </a:rPr>
              <a:t>Lihtsus</a:t>
            </a:r>
          </a:p>
          <a:p>
            <a:pPr>
              <a:lnSpc>
                <a:spcPct val="80000"/>
              </a:lnSpc>
              <a:defRPr/>
            </a:pPr>
            <a:r>
              <a:rPr lang="en-GB" altLang="et-EE" sz="2800" kern="0" dirty="0" err="1">
                <a:solidFill>
                  <a:srgbClr val="000000"/>
                </a:solidFill>
              </a:rPr>
              <a:t>Ju</a:t>
            </a:r>
            <a:r>
              <a:rPr lang="en-GB" altLang="et-EE" kern="0" dirty="0" err="1">
                <a:solidFill>
                  <a:srgbClr val="000000"/>
                </a:solidFill>
              </a:rPr>
              <a:t>lgus</a:t>
            </a:r>
            <a:endParaRPr lang="en-GB" altLang="et-EE" sz="2800" kern="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t-EE" kern="0" dirty="0">
                <a:solidFill>
                  <a:srgbClr val="000000"/>
                </a:solidFill>
              </a:rPr>
              <a:t>Me </a:t>
            </a:r>
            <a:r>
              <a:rPr lang="en-GB" altLang="et-EE" kern="0" dirty="0" err="1">
                <a:solidFill>
                  <a:srgbClr val="000000"/>
                </a:solidFill>
              </a:rPr>
              <a:t>ei</a:t>
            </a:r>
            <a:r>
              <a:rPr lang="en-GB" altLang="et-EE" kern="0" dirty="0">
                <a:solidFill>
                  <a:srgbClr val="000000"/>
                </a:solidFill>
              </a:rPr>
              <a:t> </a:t>
            </a:r>
            <a:r>
              <a:rPr lang="en-GB" altLang="et-EE" kern="0" dirty="0" err="1">
                <a:solidFill>
                  <a:srgbClr val="000000"/>
                </a:solidFill>
              </a:rPr>
              <a:t>näe</a:t>
            </a:r>
            <a:r>
              <a:rPr lang="en-GB" altLang="et-EE" kern="0" dirty="0">
                <a:solidFill>
                  <a:srgbClr val="000000"/>
                </a:solidFill>
              </a:rPr>
              <a:t>, </a:t>
            </a:r>
            <a:r>
              <a:rPr lang="en-GB" altLang="et-EE" kern="0" dirty="0" err="1">
                <a:solidFill>
                  <a:srgbClr val="000000"/>
                </a:solidFill>
              </a:rPr>
              <a:t>kuidas</a:t>
            </a:r>
            <a:r>
              <a:rPr lang="en-GB" altLang="et-EE" kern="0" dirty="0">
                <a:solidFill>
                  <a:srgbClr val="000000"/>
                </a:solidFill>
              </a:rPr>
              <a:t> </a:t>
            </a:r>
            <a:r>
              <a:rPr lang="en-GB" altLang="et-EE" kern="0" dirty="0" err="1">
                <a:solidFill>
                  <a:srgbClr val="000000"/>
                </a:solidFill>
              </a:rPr>
              <a:t>teine</a:t>
            </a:r>
            <a:r>
              <a:rPr lang="en-GB" altLang="et-EE" kern="0" dirty="0">
                <a:solidFill>
                  <a:srgbClr val="000000"/>
                </a:solidFill>
              </a:rPr>
              <a:t> </a:t>
            </a:r>
            <a:r>
              <a:rPr lang="en-GB" altLang="et-EE" kern="0" dirty="0" err="1">
                <a:solidFill>
                  <a:srgbClr val="000000"/>
                </a:solidFill>
              </a:rPr>
              <a:t>inimene</a:t>
            </a:r>
            <a:r>
              <a:rPr lang="en-GB" altLang="et-EE" kern="0" dirty="0">
                <a:solidFill>
                  <a:srgbClr val="000000"/>
                </a:solidFill>
              </a:rPr>
              <a:t> </a:t>
            </a:r>
            <a:r>
              <a:rPr lang="et-EE" altLang="et-EE" kern="0" dirty="0">
                <a:solidFill>
                  <a:srgbClr val="000000"/>
                </a:solidFill>
              </a:rPr>
              <a:t> </a:t>
            </a:r>
            <a:r>
              <a:rPr lang="en-GB" altLang="et-EE" kern="0" dirty="0" err="1">
                <a:solidFill>
                  <a:srgbClr val="000000"/>
                </a:solidFill>
              </a:rPr>
              <a:t>reageerib</a:t>
            </a:r>
            <a:endParaRPr lang="en-GB" altLang="et-EE" kern="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Char char="•"/>
              <a:defRPr/>
            </a:pPr>
            <a:r>
              <a:rPr lang="en-GB" altLang="et-EE" kern="0" dirty="0">
                <a:solidFill>
                  <a:srgbClr val="000000"/>
                </a:solidFill>
              </a:rPr>
              <a:t>Võimalus </a:t>
            </a:r>
            <a:r>
              <a:rPr lang="en-GB" altLang="et-EE" kern="0" dirty="0" err="1">
                <a:solidFill>
                  <a:srgbClr val="000000"/>
                </a:solidFill>
              </a:rPr>
              <a:t>jääda</a:t>
            </a:r>
            <a:r>
              <a:rPr lang="en-GB" altLang="et-EE" kern="0" dirty="0">
                <a:solidFill>
                  <a:srgbClr val="000000"/>
                </a:solidFill>
              </a:rPr>
              <a:t> a</a:t>
            </a:r>
            <a:r>
              <a:rPr lang="et-EE" altLang="et-EE" kern="0" dirty="0">
                <a:solidFill>
                  <a:srgbClr val="000000"/>
                </a:solidFill>
              </a:rPr>
              <a:t>nonüüms</a:t>
            </a:r>
            <a:r>
              <a:rPr lang="en-GB" altLang="et-EE" kern="0" dirty="0" err="1">
                <a:solidFill>
                  <a:srgbClr val="000000"/>
                </a:solidFill>
              </a:rPr>
              <a:t>eks</a:t>
            </a:r>
            <a:r>
              <a:rPr lang="et-EE" altLang="et-EE" kern="0" dirty="0">
                <a:solidFill>
                  <a:srgbClr val="000000"/>
                </a:solidFill>
              </a:rPr>
              <a:t> – võimalik </a:t>
            </a:r>
            <a:endParaRPr lang="en-GB" altLang="et-EE" kern="0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GB" altLang="et-EE" kern="0" dirty="0">
                <a:solidFill>
                  <a:srgbClr val="000000"/>
                </a:solidFill>
              </a:rPr>
              <a:t>        </a:t>
            </a:r>
            <a:r>
              <a:rPr lang="et-EE" altLang="et-EE" kern="0" dirty="0">
                <a:solidFill>
                  <a:srgbClr val="000000"/>
                </a:solidFill>
              </a:rPr>
              <a:t>peituda varjunimede taha</a:t>
            </a:r>
            <a:endParaRPr lang="et-EE" altLang="et-EE" sz="2800" kern="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t-EE" altLang="et-EE" sz="2800" kern="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t-EE" altLang="et-EE" sz="2800" kern="0" dirty="0">
                <a:solidFill>
                  <a:srgbClr val="000000"/>
                </a:solidFill>
              </a:rPr>
              <a:t> Samas igast teost jääb jälg.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t-EE" altLang="et-EE" sz="2800" kern="0" dirty="0">
                <a:solidFill>
                  <a:srgbClr val="000000"/>
                </a:solidFill>
              </a:rPr>
              <a:t> Seadmetel on IP aadressid.</a:t>
            </a:r>
          </a:p>
          <a:p>
            <a:pPr eaLnBrk="1" hangingPunct="1">
              <a:lnSpc>
                <a:spcPct val="80000"/>
              </a:lnSpc>
              <a:defRPr/>
            </a:pPr>
            <a:endParaRPr lang="et-EE" altLang="et-EE" sz="2800" kern="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FontTx/>
              <a:buChar char="-"/>
              <a:defRPr/>
            </a:pPr>
            <a:endParaRPr lang="et-EE" altLang="et-EE" sz="2800" kern="0" dirty="0">
              <a:solidFill>
                <a:srgbClr val="000000"/>
              </a:solidFill>
            </a:endParaRPr>
          </a:p>
          <a:p>
            <a:endParaRPr lang="et-E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AE0FE67-57F7-3888-9FAD-35C835BAD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09" y="3329836"/>
            <a:ext cx="2833547" cy="220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209A48-516F-425C-F288-31BF8902E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09" y="746125"/>
            <a:ext cx="2829131" cy="203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9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E373E-2B87-EF1A-E229-B906AC962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A954-1A0A-6378-570D-F8FECF1B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Küberkiusamine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82CAB-B128-3CC8-5366-01C6A7787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t-EE" altLang="et-EE" sz="2800" kern="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FontTx/>
              <a:buChar char="-"/>
              <a:defRPr/>
            </a:pPr>
            <a:endParaRPr lang="et-EE" altLang="et-EE" sz="2800" kern="0" dirty="0">
              <a:solidFill>
                <a:srgbClr val="000000"/>
              </a:solidFill>
            </a:endParaRPr>
          </a:p>
          <a:p>
            <a:endParaRPr lang="et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D6CDC-6BD1-3CB0-020D-BBB45BC4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522" y="1825625"/>
            <a:ext cx="4632030" cy="2636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4C502-B4A5-F23D-D652-D87798557DDB}"/>
              </a:ext>
            </a:extLst>
          </p:cNvPr>
          <p:cNvSpPr txBox="1"/>
          <p:nvPr/>
        </p:nvSpPr>
        <p:spPr>
          <a:xfrm>
            <a:off x="422644" y="1690688"/>
            <a:ext cx="6860878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125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Ähvardavate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õelate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e-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kirjade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tekstisõnumite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teadete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jne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korduv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saatmine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;</a:t>
            </a:r>
          </a:p>
          <a:p>
            <a:pPr algn="l">
              <a:spcBef>
                <a:spcPts val="1125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isikliku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informatsiooni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väljameelitamine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kelleltki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ning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selle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levitamine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vastu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tema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tahtmist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;</a:t>
            </a:r>
          </a:p>
          <a:p>
            <a:pPr algn="l">
              <a:spcBef>
                <a:spcPts val="1125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enese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kellegi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teisena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eksponeerimine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(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murdes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sisse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tema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elektroonilisse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kirjakasti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, vale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nime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all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esinemine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ebaõige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ja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laimava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sisuga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e-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kirjade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ja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sõnumite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saatmine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;</a:t>
            </a:r>
          </a:p>
          <a:p>
            <a:pPr algn="l">
              <a:spcBef>
                <a:spcPts val="1125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internetikeskkondade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(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koduleht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suhtluskeskkond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)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loomine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kaaslase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üle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naermiseks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alavääristamiseks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või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vaenu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+mj-lt"/>
              </a:rPr>
              <a:t>õhutamiseks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2265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979F-1694-979E-8943-9394AE20C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Mida</a:t>
            </a:r>
            <a:r>
              <a:rPr lang="en-GB" dirty="0"/>
              <a:t> </a:t>
            </a:r>
            <a:r>
              <a:rPr lang="en-GB" dirty="0" err="1"/>
              <a:t>teha</a:t>
            </a:r>
            <a:r>
              <a:rPr lang="en-GB" dirty="0"/>
              <a:t> </a:t>
            </a:r>
            <a:r>
              <a:rPr lang="en-GB" dirty="0" err="1"/>
              <a:t>küberkiusamise</a:t>
            </a:r>
            <a:r>
              <a:rPr lang="en-GB" dirty="0"/>
              <a:t> </a:t>
            </a:r>
            <a:r>
              <a:rPr lang="en-GB" dirty="0" err="1"/>
              <a:t>korral</a:t>
            </a:r>
            <a:r>
              <a:rPr lang="en-GB" dirty="0"/>
              <a:t>?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EAD1A-59B4-FBE4-90B9-207C1D46E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1720" cy="435133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t-EE" sz="2800" b="1" dirty="0">
                <a:latin typeface="+mj-lt"/>
                <a:cs typeface="Calibri" panose="020F0502020204030204" pitchFamily="34" charset="0"/>
              </a:rPr>
              <a:t>Salvesta tõendid </a:t>
            </a:r>
            <a:r>
              <a:rPr lang="et-EE" sz="2800" dirty="0">
                <a:latin typeface="+mj-lt"/>
                <a:cs typeface="Calibri" panose="020F0502020204030204" pitchFamily="34" charset="0"/>
              </a:rPr>
              <a:t>(tee ekraanipildid)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t-EE" sz="2800" dirty="0">
                <a:latin typeface="+mj-lt"/>
                <a:cs typeface="Calibri" panose="020F0502020204030204" pitchFamily="34" charset="0"/>
              </a:rPr>
              <a:t>Palu vastav sisu kiusajal eemaldada ja sõnumite saatmine lõpetada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t-EE" sz="2800" dirty="0">
                <a:latin typeface="+mj-lt"/>
                <a:cs typeface="Calibri" panose="020F0502020204030204" pitchFamily="34" charset="0"/>
              </a:rPr>
              <a:t>Veebis on võimalus kiusaja </a:t>
            </a:r>
            <a:r>
              <a:rPr lang="et-EE" sz="2800" b="1" dirty="0">
                <a:latin typeface="+mj-lt"/>
                <a:cs typeface="Calibri" panose="020F0502020204030204" pitchFamily="34" charset="0"/>
              </a:rPr>
              <a:t>blokeerida</a:t>
            </a:r>
            <a:r>
              <a:rPr lang="et-EE" sz="2800" dirty="0">
                <a:latin typeface="+mj-lt"/>
                <a:cs typeface="Calibri" panose="020F0502020204030204" pitchFamily="34" charset="0"/>
              </a:rPr>
              <a:t>, et temalt mitte enam uusi postitusi saada.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t-EE" sz="2800" b="1" dirty="0">
                <a:latin typeface="+mj-lt"/>
                <a:cs typeface="Calibri" panose="020F0502020204030204" pitchFamily="34" charset="0"/>
              </a:rPr>
              <a:t>Teavita</a:t>
            </a:r>
            <a:r>
              <a:rPr lang="et-EE" sz="2800" dirty="0">
                <a:latin typeface="+mj-lt"/>
                <a:cs typeface="Calibri" panose="020F0502020204030204" pitchFamily="34" charset="0"/>
              </a:rPr>
              <a:t> kiusamisest veebikeskkonna pidajat (teavita/report)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t-EE" sz="2800" b="1" dirty="0">
                <a:latin typeface="+mj-lt"/>
                <a:cs typeface="Calibri" panose="020F0502020204030204" pitchFamily="34" charset="0"/>
              </a:rPr>
              <a:t>Räägi</a:t>
            </a:r>
            <a:r>
              <a:rPr lang="et-EE" sz="2800" dirty="0">
                <a:latin typeface="+mj-lt"/>
                <a:cs typeface="Calibri" panose="020F0502020204030204" pitchFamily="34" charset="0"/>
              </a:rPr>
              <a:t> usaldusväärsele täiskasvanule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t-EE" sz="2800" dirty="0">
                <a:latin typeface="+mj-lt"/>
                <a:cs typeface="Calibri" panose="020F0502020204030204" pitchFamily="34" charset="0"/>
              </a:rPr>
              <a:t>Nõu ja abi pakuvad lasteabitelefon 116111 (www.lasteabi.ee) ja veebipolitseinikud</a:t>
            </a:r>
          </a:p>
          <a:p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4CA4B-0CEC-9E2E-7A96-B1B5D4F8C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922" y="1825625"/>
            <a:ext cx="3373438" cy="281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2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0522-3209-6FEB-6ACB-9A5EC012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Ära</a:t>
            </a:r>
            <a:r>
              <a:rPr lang="en-GB" dirty="0"/>
              <a:t> </a:t>
            </a:r>
            <a:r>
              <a:rPr lang="en-GB" dirty="0" err="1"/>
              <a:t>jää</a:t>
            </a:r>
            <a:r>
              <a:rPr lang="en-GB" dirty="0"/>
              <a:t> </a:t>
            </a:r>
            <a:r>
              <a:rPr lang="en-GB" dirty="0" err="1"/>
              <a:t>oma</a:t>
            </a:r>
            <a:r>
              <a:rPr lang="en-GB" dirty="0"/>
              <a:t> </a:t>
            </a:r>
            <a:r>
              <a:rPr lang="en-GB" dirty="0" err="1"/>
              <a:t>murega</a:t>
            </a:r>
            <a:r>
              <a:rPr lang="en-GB" dirty="0"/>
              <a:t> </a:t>
            </a:r>
            <a:r>
              <a:rPr lang="en-GB" dirty="0" err="1"/>
              <a:t>üksi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F4D2-E28E-9EDD-127B-05788D6E4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452360" cy="47783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t-EE" sz="2800" dirty="0"/>
              <a:t>räägi sellest usaldusväärse inimesega </a:t>
            </a:r>
            <a:br>
              <a:rPr lang="en-GB" sz="2800" dirty="0"/>
            </a:br>
            <a:r>
              <a:rPr lang="et-EE" sz="2800" dirty="0"/>
              <a:t>(õde, vend, sõber, ema, isa, klassikaaslane);</a:t>
            </a:r>
          </a:p>
          <a:p>
            <a:pPr>
              <a:defRPr/>
            </a:pPr>
            <a:r>
              <a:rPr lang="et-EE" sz="2800" dirty="0"/>
              <a:t>kui </a:t>
            </a:r>
            <a:r>
              <a:rPr lang="en-GB" sz="2800" dirty="0"/>
              <a:t>on </a:t>
            </a:r>
            <a:r>
              <a:rPr lang="et-EE" sz="2800" dirty="0"/>
              <a:t>seotud kooliga, </a:t>
            </a:r>
            <a:r>
              <a:rPr lang="en-GB" dirty="0" err="1"/>
              <a:t>siis</a:t>
            </a:r>
            <a:r>
              <a:rPr lang="en-GB" dirty="0"/>
              <a:t> </a:t>
            </a:r>
            <a:r>
              <a:rPr lang="en-GB" dirty="0" err="1"/>
              <a:t>pöördu</a:t>
            </a:r>
            <a:r>
              <a:rPr lang="en-GB" dirty="0"/>
              <a:t> </a:t>
            </a:r>
            <a:r>
              <a:rPr lang="et-EE" sz="2800" dirty="0"/>
              <a:t>koolis </a:t>
            </a:r>
            <a:br>
              <a:rPr lang="en-GB" sz="2800" dirty="0"/>
            </a:br>
            <a:r>
              <a:rPr lang="et-EE" sz="2800" dirty="0"/>
              <a:t>töötavate inimeste</a:t>
            </a:r>
            <a:r>
              <a:rPr lang="en-GB" sz="2800" dirty="0"/>
              <a:t> </a:t>
            </a:r>
            <a:r>
              <a:rPr lang="en-GB" sz="2800" dirty="0" err="1"/>
              <a:t>poole</a:t>
            </a:r>
            <a:r>
              <a:rPr lang="et-EE" sz="2800" dirty="0"/>
              <a:t> (klassijuhataja, </a:t>
            </a:r>
            <a:br>
              <a:rPr lang="en-GB" sz="2800" dirty="0"/>
            </a:br>
            <a:r>
              <a:rPr lang="et-EE" sz="2800" dirty="0"/>
              <a:t>koolipsühholoog jne);</a:t>
            </a:r>
          </a:p>
          <a:p>
            <a:pPr>
              <a:defRPr/>
            </a:pPr>
            <a:r>
              <a:rPr lang="et-EE" sz="2800" dirty="0"/>
              <a:t>pöördu abi saamiseks internetikeskkonna </a:t>
            </a:r>
            <a:br>
              <a:rPr lang="en-GB" sz="2800" dirty="0"/>
            </a:br>
            <a:r>
              <a:rPr lang="et-EE" sz="2800" dirty="0"/>
              <a:t>haldaja poole;</a:t>
            </a:r>
            <a:endParaRPr lang="en-GB" sz="2800" dirty="0"/>
          </a:p>
          <a:p>
            <a:pPr>
              <a:defRPr/>
            </a:pPr>
            <a:r>
              <a:rPr lang="en-GB" sz="2800" dirty="0"/>
              <a:t>Nõu </a:t>
            </a:r>
            <a:r>
              <a:rPr lang="en-GB" sz="2800" dirty="0" err="1"/>
              <a:t>ja</a:t>
            </a:r>
            <a:r>
              <a:rPr lang="en-GB" sz="2800" dirty="0"/>
              <a:t> </a:t>
            </a:r>
            <a:r>
              <a:rPr lang="en-GB" sz="2800" dirty="0" err="1"/>
              <a:t>abi</a:t>
            </a:r>
            <a:r>
              <a:rPr lang="en-GB" sz="2800" dirty="0"/>
              <a:t> </a:t>
            </a:r>
            <a:r>
              <a:rPr lang="en-GB" sz="2800" dirty="0" err="1"/>
              <a:t>annavad</a:t>
            </a:r>
            <a:r>
              <a:rPr lang="en-GB" sz="2800" dirty="0"/>
              <a:t> </a:t>
            </a:r>
            <a:r>
              <a:rPr lang="en-GB" dirty="0" err="1"/>
              <a:t>veebipolitseinikud</a:t>
            </a:r>
            <a:r>
              <a:rPr lang="en-GB" dirty="0"/>
              <a:t>;</a:t>
            </a:r>
            <a:endParaRPr lang="et-EE" sz="2800" dirty="0"/>
          </a:p>
          <a:p>
            <a:pPr>
              <a:defRPr/>
            </a:pPr>
            <a:r>
              <a:rPr lang="et-EE" sz="2800" dirty="0"/>
              <a:t>helista nõu ja abi saamiseks lasteabitelefonile</a:t>
            </a:r>
            <a:r>
              <a:rPr lang="en-GB" sz="2800" dirty="0"/>
              <a:t> 24/7</a:t>
            </a:r>
            <a:endParaRPr lang="en-GB" dirty="0"/>
          </a:p>
          <a:p>
            <a:pPr marL="0" indent="0">
              <a:buNone/>
              <a:defRPr/>
            </a:pPr>
            <a:r>
              <a:rPr lang="en-GB" sz="2800" dirty="0"/>
              <a:t>Tel: 116111, </a:t>
            </a:r>
            <a:r>
              <a:rPr lang="en-GB" sz="2800" dirty="0">
                <a:hlinkClick r:id="rId2"/>
              </a:rPr>
              <a:t>www.lasteabi.ee</a:t>
            </a:r>
            <a:r>
              <a:rPr lang="en-GB" sz="2800" dirty="0"/>
              <a:t> (chat)</a:t>
            </a:r>
          </a:p>
          <a:p>
            <a:pPr marL="0" indent="0">
              <a:buNone/>
              <a:defRPr/>
            </a:pPr>
            <a:endParaRPr lang="et-EE" sz="2800" b="1" dirty="0"/>
          </a:p>
          <a:p>
            <a:endParaRPr lang="et-EE" dirty="0"/>
          </a:p>
        </p:txBody>
      </p:sp>
      <p:pic>
        <p:nvPicPr>
          <p:cNvPr id="4" name="Pilt 10">
            <a:extLst>
              <a:ext uri="{FF2B5EF4-FFF2-40B4-BE49-F238E27FC236}">
                <a16:creationId xmlns:a16="http://schemas.microsoft.com/office/drawing/2014/main" id="{C260DA6C-2BA0-72C6-B16F-9FD8E28D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06" y="1825624"/>
            <a:ext cx="4470241" cy="21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96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0A0C0-C842-83F2-087E-E8C50030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Veebipolitseinikud</a:t>
            </a:r>
            <a:endParaRPr lang="et-EE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3FC2EB48-3457-6A60-64A2-DDF2C3674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48369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B12F43-39F9-DB41-2CE7-ADA3A9C12170}"/>
              </a:ext>
            </a:extLst>
          </p:cNvPr>
          <p:cNvSpPr txBox="1"/>
          <p:nvPr/>
        </p:nvSpPr>
        <p:spPr>
          <a:xfrm>
            <a:off x="711200" y="604202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Veebileht: </a:t>
            </a:r>
            <a:r>
              <a:rPr lang="en-GB" dirty="0">
                <a:hlinkClick r:id="rId3"/>
              </a:rPr>
              <a:t>https://www.politsei.ee/et/veebipolitseinikud</a:t>
            </a:r>
            <a:endParaRPr lang="en-GB" dirty="0"/>
          </a:p>
          <a:p>
            <a:pPr>
              <a:defRPr/>
            </a:pPr>
            <a:endParaRPr lang="et-E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1C03FB-CA9C-A62F-D6F8-8D0FB6E07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496" y="1027907"/>
            <a:ext cx="3589062" cy="41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24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CEDB1-FB60-D6F8-F0D3-5894DEF94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40" y="1604206"/>
            <a:ext cx="11017101" cy="4351338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GB" sz="4300" dirty="0"/>
              <a:t>📵</a:t>
            </a:r>
            <a:r>
              <a:rPr lang="en-GB" sz="3200" dirty="0"/>
              <a:t>  </a:t>
            </a:r>
            <a:r>
              <a:rPr lang="en-GB" sz="3200" dirty="0" err="1"/>
              <a:t>Ära</a:t>
            </a:r>
            <a:r>
              <a:rPr lang="en-GB" sz="3200" dirty="0"/>
              <a:t> jaga </a:t>
            </a:r>
            <a:r>
              <a:rPr lang="en-GB" sz="3200" dirty="0" err="1"/>
              <a:t>oma</a:t>
            </a:r>
            <a:r>
              <a:rPr lang="en-GB" sz="3200" dirty="0"/>
              <a:t> </a:t>
            </a:r>
            <a:r>
              <a:rPr lang="en-GB" sz="3200" dirty="0" err="1"/>
              <a:t>paroole</a:t>
            </a:r>
            <a:r>
              <a:rPr lang="en-GB" sz="3200" dirty="0"/>
              <a:t> </a:t>
            </a:r>
            <a:r>
              <a:rPr lang="en-GB" sz="3200" dirty="0" err="1"/>
              <a:t>ega</a:t>
            </a:r>
            <a:r>
              <a:rPr lang="en-GB" sz="3200" dirty="0"/>
              <a:t> </a:t>
            </a:r>
            <a:r>
              <a:rPr lang="en-GB" sz="3200" dirty="0" err="1"/>
              <a:t>isiklikku</a:t>
            </a:r>
            <a:r>
              <a:rPr lang="en-GB" sz="3200" dirty="0"/>
              <a:t> </a:t>
            </a:r>
            <a:r>
              <a:rPr lang="en-GB" sz="3200" dirty="0" err="1"/>
              <a:t>infot</a:t>
            </a:r>
            <a:r>
              <a:rPr lang="en-GB" sz="3200" dirty="0"/>
              <a:t> (</a:t>
            </a:r>
            <a:r>
              <a:rPr lang="en-GB" sz="3200" dirty="0" err="1"/>
              <a:t>nt</a:t>
            </a:r>
            <a:r>
              <a:rPr lang="en-GB" sz="3200" dirty="0"/>
              <a:t> </a:t>
            </a:r>
            <a:r>
              <a:rPr lang="en-GB" sz="3200" dirty="0" err="1"/>
              <a:t>aadress</a:t>
            </a:r>
            <a:r>
              <a:rPr lang="en-GB" sz="3200" dirty="0"/>
              <a:t>, </a:t>
            </a:r>
            <a:r>
              <a:rPr lang="en-GB" sz="3200" dirty="0" err="1"/>
              <a:t>telefoninumber</a:t>
            </a:r>
            <a:r>
              <a:rPr lang="en-GB" sz="3200" dirty="0"/>
              <a:t>, kooli </a:t>
            </a:r>
            <a:r>
              <a:rPr lang="en-GB" sz="3200" dirty="0" err="1"/>
              <a:t>nimi</a:t>
            </a:r>
            <a:r>
              <a:rPr lang="en-GB" sz="3200" dirty="0"/>
              <a:t>).</a:t>
            </a:r>
          </a:p>
          <a:p>
            <a:pPr fontAlgn="base"/>
            <a:r>
              <a:rPr lang="en-GB" sz="4300" dirty="0"/>
              <a:t>📣</a:t>
            </a:r>
            <a:r>
              <a:rPr lang="en-GB" sz="3200" dirty="0"/>
              <a:t>  Kui </a:t>
            </a:r>
            <a:r>
              <a:rPr lang="en-GB" sz="3200" dirty="0" err="1"/>
              <a:t>keegi</a:t>
            </a:r>
            <a:r>
              <a:rPr lang="en-GB" sz="3200" dirty="0"/>
              <a:t> </a:t>
            </a:r>
            <a:r>
              <a:rPr lang="en-GB" sz="3200" dirty="0" err="1"/>
              <a:t>kirjutab</a:t>
            </a:r>
            <a:r>
              <a:rPr lang="en-GB" sz="3200" dirty="0"/>
              <a:t> </a:t>
            </a:r>
            <a:r>
              <a:rPr lang="en-GB" sz="3200" dirty="0" err="1"/>
              <a:t>sulle</a:t>
            </a:r>
            <a:r>
              <a:rPr lang="en-GB" sz="3200" dirty="0"/>
              <a:t> </a:t>
            </a:r>
            <a:r>
              <a:rPr lang="en-GB" sz="3200" dirty="0" err="1"/>
              <a:t>ja</a:t>
            </a:r>
            <a:r>
              <a:rPr lang="en-GB" sz="3200" dirty="0"/>
              <a:t> </a:t>
            </a:r>
            <a:r>
              <a:rPr lang="en-GB" sz="3200" dirty="0" err="1"/>
              <a:t>paneb</a:t>
            </a:r>
            <a:r>
              <a:rPr lang="en-GB" sz="3200" dirty="0"/>
              <a:t> </a:t>
            </a:r>
            <a:r>
              <a:rPr lang="en-GB" sz="3200" dirty="0" err="1"/>
              <a:t>sind</a:t>
            </a:r>
            <a:r>
              <a:rPr lang="en-GB" sz="3200" dirty="0"/>
              <a:t> </a:t>
            </a:r>
            <a:r>
              <a:rPr lang="en-GB" sz="3200" dirty="0" err="1"/>
              <a:t>ebamugavalt</a:t>
            </a:r>
            <a:r>
              <a:rPr lang="en-GB" sz="3200" dirty="0"/>
              <a:t> </a:t>
            </a:r>
            <a:r>
              <a:rPr lang="en-GB" sz="3200" dirty="0" err="1"/>
              <a:t>tundma</a:t>
            </a:r>
            <a:r>
              <a:rPr lang="en-GB" sz="3200" dirty="0"/>
              <a:t>, </a:t>
            </a:r>
            <a:r>
              <a:rPr lang="en-GB" sz="3200" dirty="0" err="1"/>
              <a:t>räägi</a:t>
            </a:r>
            <a:r>
              <a:rPr lang="en-GB" sz="3200" dirty="0"/>
              <a:t> </a:t>
            </a:r>
            <a:r>
              <a:rPr lang="en-GB" sz="3200" dirty="0" err="1"/>
              <a:t>sellest</a:t>
            </a:r>
            <a:r>
              <a:rPr lang="en-GB" sz="3200" dirty="0"/>
              <a:t> </a:t>
            </a:r>
            <a:r>
              <a:rPr lang="en-GB" sz="3200" dirty="0" err="1"/>
              <a:t>täiskasvanule</a:t>
            </a:r>
            <a:r>
              <a:rPr lang="en-GB" sz="3200" dirty="0"/>
              <a:t>.</a:t>
            </a:r>
          </a:p>
          <a:p>
            <a:pPr fontAlgn="base"/>
            <a:r>
              <a:rPr lang="en-GB" sz="4300" dirty="0"/>
              <a:t>🧐</a:t>
            </a:r>
            <a:r>
              <a:rPr lang="en-GB" sz="3200" dirty="0"/>
              <a:t>  </a:t>
            </a:r>
            <a:r>
              <a:rPr lang="en-GB" sz="3200" dirty="0" err="1"/>
              <a:t>Ära</a:t>
            </a:r>
            <a:r>
              <a:rPr lang="en-GB" sz="3200" dirty="0"/>
              <a:t> </a:t>
            </a:r>
            <a:r>
              <a:rPr lang="en-GB" sz="3200" dirty="0" err="1"/>
              <a:t>usu</a:t>
            </a:r>
            <a:r>
              <a:rPr lang="en-GB" sz="3200" dirty="0"/>
              <a:t> </a:t>
            </a:r>
            <a:r>
              <a:rPr lang="en-GB" sz="3200" dirty="0" err="1"/>
              <a:t>kõike</a:t>
            </a:r>
            <a:r>
              <a:rPr lang="en-GB" sz="3200" dirty="0"/>
              <a:t>, </a:t>
            </a:r>
            <a:r>
              <a:rPr lang="en-GB" sz="3200" dirty="0" err="1"/>
              <a:t>mida</a:t>
            </a:r>
            <a:r>
              <a:rPr lang="en-GB" sz="3200" dirty="0"/>
              <a:t> internetis </a:t>
            </a:r>
            <a:r>
              <a:rPr lang="en-GB" sz="3200" dirty="0" err="1"/>
              <a:t>näed</a:t>
            </a:r>
            <a:r>
              <a:rPr lang="en-GB" sz="3200" dirty="0"/>
              <a:t> – </a:t>
            </a:r>
            <a:r>
              <a:rPr lang="en-GB" sz="3200" dirty="0" err="1"/>
              <a:t>inimesed</a:t>
            </a:r>
            <a:r>
              <a:rPr lang="en-GB" sz="3200" dirty="0"/>
              <a:t> </a:t>
            </a:r>
            <a:r>
              <a:rPr lang="en-GB" sz="3200" dirty="0" err="1"/>
              <a:t>ei</a:t>
            </a:r>
            <a:r>
              <a:rPr lang="en-GB" sz="3200" dirty="0"/>
              <a:t> </a:t>
            </a:r>
            <a:r>
              <a:rPr lang="en-GB" sz="3200" dirty="0" err="1"/>
              <a:t>pruugi</a:t>
            </a:r>
            <a:r>
              <a:rPr lang="en-GB" sz="3200" dirty="0"/>
              <a:t> olla need, </a:t>
            </a:r>
            <a:r>
              <a:rPr lang="en-GB" sz="3200" dirty="0" err="1"/>
              <a:t>kellena</a:t>
            </a:r>
            <a:r>
              <a:rPr lang="en-GB" sz="3200" dirty="0"/>
              <a:t> </a:t>
            </a:r>
            <a:r>
              <a:rPr lang="en-GB" sz="3200" dirty="0" err="1"/>
              <a:t>nad</a:t>
            </a:r>
            <a:r>
              <a:rPr lang="en-GB" sz="3200" dirty="0"/>
              <a:t> end </a:t>
            </a:r>
            <a:r>
              <a:rPr lang="en-GB" sz="3200" dirty="0" err="1"/>
              <a:t>esitavad</a:t>
            </a:r>
            <a:r>
              <a:rPr lang="en-GB" sz="3200" dirty="0"/>
              <a:t>.</a:t>
            </a:r>
          </a:p>
          <a:p>
            <a:pPr fontAlgn="base"/>
            <a:r>
              <a:rPr lang="en-GB" sz="4300" dirty="0"/>
              <a:t>🔐</a:t>
            </a:r>
            <a:r>
              <a:rPr lang="en-GB" sz="3200" dirty="0"/>
              <a:t>  </a:t>
            </a:r>
            <a:r>
              <a:rPr lang="en-GB" sz="3200" dirty="0" err="1"/>
              <a:t>Kontrolli</a:t>
            </a:r>
            <a:r>
              <a:rPr lang="en-GB" sz="3200" dirty="0"/>
              <a:t>, kas </a:t>
            </a:r>
            <a:r>
              <a:rPr lang="en-GB" sz="3200" dirty="0" err="1"/>
              <a:t>veebileht</a:t>
            </a:r>
            <a:r>
              <a:rPr lang="en-GB" sz="3200" dirty="0"/>
              <a:t> on </a:t>
            </a:r>
            <a:r>
              <a:rPr lang="en-GB" sz="3200" dirty="0" err="1"/>
              <a:t>turvaline</a:t>
            </a:r>
            <a:r>
              <a:rPr lang="en-GB" sz="3200" dirty="0"/>
              <a:t> – </a:t>
            </a:r>
            <a:r>
              <a:rPr lang="en-GB" sz="3200" dirty="0" err="1"/>
              <a:t>otsi</a:t>
            </a:r>
            <a:r>
              <a:rPr lang="en-GB" sz="3200" dirty="0"/>
              <a:t> </a:t>
            </a:r>
            <a:r>
              <a:rPr lang="en-GB" sz="3200" dirty="0" err="1"/>
              <a:t>lukusümbolit</a:t>
            </a:r>
            <a:r>
              <a:rPr lang="en-GB" sz="3200" dirty="0"/>
              <a:t> </a:t>
            </a:r>
            <a:r>
              <a:rPr lang="en-GB" sz="3200" dirty="0" err="1"/>
              <a:t>aadressi</a:t>
            </a:r>
            <a:r>
              <a:rPr lang="en-GB" sz="3200" dirty="0"/>
              <a:t> ees.</a:t>
            </a:r>
          </a:p>
          <a:p>
            <a:pPr fontAlgn="base"/>
            <a:r>
              <a:rPr lang="en-GB" sz="4300" dirty="0"/>
              <a:t>🤔</a:t>
            </a:r>
            <a:r>
              <a:rPr lang="en-GB" sz="3200" dirty="0"/>
              <a:t>  </a:t>
            </a:r>
            <a:r>
              <a:rPr lang="en-GB" sz="3200" dirty="0" err="1"/>
              <a:t>Mõtle</a:t>
            </a:r>
            <a:r>
              <a:rPr lang="en-GB" sz="3200" dirty="0"/>
              <a:t> </a:t>
            </a:r>
            <a:r>
              <a:rPr lang="en-GB" sz="3200" dirty="0" err="1"/>
              <a:t>enne</a:t>
            </a:r>
            <a:r>
              <a:rPr lang="en-GB" sz="3200" dirty="0"/>
              <a:t>, </a:t>
            </a:r>
            <a:r>
              <a:rPr lang="en-GB" sz="3200" dirty="0" err="1"/>
              <a:t>kui</a:t>
            </a:r>
            <a:r>
              <a:rPr lang="en-GB" sz="3200" dirty="0"/>
              <a:t> </a:t>
            </a:r>
            <a:r>
              <a:rPr lang="en-GB" sz="3200" dirty="0" err="1"/>
              <a:t>postitad</a:t>
            </a:r>
            <a:r>
              <a:rPr lang="en-GB" sz="3200" dirty="0"/>
              <a:t>: kas see on </a:t>
            </a:r>
            <a:r>
              <a:rPr lang="en-GB" sz="3200" dirty="0" err="1"/>
              <a:t>midagi</a:t>
            </a:r>
            <a:r>
              <a:rPr lang="en-GB" sz="3200" dirty="0"/>
              <a:t>, </a:t>
            </a:r>
            <a:r>
              <a:rPr lang="en-GB" sz="3200" dirty="0" err="1"/>
              <a:t>mida</a:t>
            </a:r>
            <a:r>
              <a:rPr lang="en-GB" sz="3200" dirty="0"/>
              <a:t> </a:t>
            </a:r>
            <a:r>
              <a:rPr lang="en-GB" sz="3200" dirty="0" err="1"/>
              <a:t>julgeksid</a:t>
            </a:r>
            <a:r>
              <a:rPr lang="en-GB" sz="3200" dirty="0"/>
              <a:t> ka </a:t>
            </a:r>
            <a:r>
              <a:rPr lang="en-GB" sz="3200" dirty="0" err="1"/>
              <a:t>klassi</a:t>
            </a:r>
            <a:r>
              <a:rPr lang="en-GB" sz="3200" dirty="0"/>
              <a:t> ees </a:t>
            </a:r>
            <a:r>
              <a:rPr lang="en-GB" sz="3200" dirty="0" err="1"/>
              <a:t>näidata</a:t>
            </a:r>
            <a:r>
              <a:rPr lang="en-GB" sz="3200" dirty="0"/>
              <a:t>?</a:t>
            </a:r>
          </a:p>
          <a:p>
            <a:endParaRPr lang="et-E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23EE6-F06C-6994-721A-0FE5819B1797}"/>
              </a:ext>
            </a:extLst>
          </p:cNvPr>
          <p:cNvSpPr txBox="1"/>
          <p:nvPr/>
        </p:nvSpPr>
        <p:spPr>
          <a:xfrm>
            <a:off x="1029587" y="579290"/>
            <a:ext cx="7187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+mj-lt"/>
              </a:rPr>
              <a:t>Pea </a:t>
            </a:r>
            <a:r>
              <a:rPr lang="en-GB" sz="3600" b="1" dirty="0" err="1">
                <a:latin typeface="+mj-lt"/>
              </a:rPr>
              <a:t>meeles</a:t>
            </a:r>
            <a:endParaRPr lang="et-EE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2761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C03C6-6D33-7BA0-92DF-DE1167343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6639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GB" dirty="0"/>
              <a:t>Rohkem </a:t>
            </a:r>
            <a:r>
              <a:rPr lang="en-GB" dirty="0" err="1"/>
              <a:t>infot</a:t>
            </a:r>
            <a:r>
              <a:rPr lang="en-GB" dirty="0"/>
              <a:t>: </a:t>
            </a:r>
            <a:r>
              <a:rPr lang="en-GB" dirty="0">
                <a:hlinkClick r:id="rId2"/>
              </a:rPr>
              <a:t>www.targaltinternetis.ee</a:t>
            </a:r>
            <a:r>
              <a:rPr lang="en-GB" dirty="0"/>
              <a:t> </a:t>
            </a:r>
            <a:br>
              <a:rPr lang="et-EE" dirty="0"/>
            </a:br>
            <a:br>
              <a:rPr lang="en-GB" dirty="0"/>
            </a:br>
            <a:br>
              <a:rPr lang="en-GB" dirty="0"/>
            </a:br>
            <a:r>
              <a:rPr lang="en-GB" dirty="0" err="1"/>
              <a:t>Täname</a:t>
            </a:r>
            <a:r>
              <a:rPr lang="en-GB" dirty="0"/>
              <a:t> </a:t>
            </a:r>
            <a:r>
              <a:rPr lang="en-GB" dirty="0" err="1"/>
              <a:t>tähelepanu</a:t>
            </a:r>
            <a:r>
              <a:rPr lang="en-GB" dirty="0"/>
              <a:t> </a:t>
            </a:r>
            <a:r>
              <a:rPr lang="en-GB" dirty="0" err="1"/>
              <a:t>eest</a:t>
            </a:r>
            <a:r>
              <a:rPr lang="en-GB" dirty="0"/>
              <a:t>!</a:t>
            </a:r>
            <a:endParaRPr lang="et-E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8BC78-76A0-BA23-A6DD-FB9F42343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59" y="1371600"/>
            <a:ext cx="3728825" cy="323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0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D3AC8-1297-0002-18CB-FF449F5C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45" y="2695258"/>
            <a:ext cx="11065510" cy="2852737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br>
              <a:rPr lang="fi-FI" dirty="0"/>
            </a:br>
            <a:r>
              <a:rPr lang="fi-FI" dirty="0"/>
              <a:t>Kui palju on maailmas inimesi?</a:t>
            </a:r>
            <a:br>
              <a:rPr lang="fi-FI" dirty="0"/>
            </a:br>
            <a:br>
              <a:rPr lang="fi-FI" dirty="0"/>
            </a:br>
            <a:r>
              <a:rPr lang="fi-FI" dirty="0"/>
              <a:t>A  6,2 miljardit</a:t>
            </a:r>
            <a:br>
              <a:rPr lang="fi-FI" dirty="0"/>
            </a:br>
            <a:r>
              <a:rPr lang="fi-FI" dirty="0"/>
              <a:t>B  7,2 miljardit</a:t>
            </a:r>
            <a:br>
              <a:rPr lang="fi-FI" dirty="0"/>
            </a:br>
            <a:r>
              <a:rPr lang="fi-FI" dirty="0"/>
              <a:t>C  8,2 miljardit</a:t>
            </a:r>
            <a:br>
              <a:rPr lang="fi-FI" dirty="0"/>
            </a:b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D1297-EA02-B5A3-E8FF-4C0A0C533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5855017"/>
            <a:ext cx="8949690" cy="542925"/>
          </a:xfrm>
        </p:spPr>
        <p:txBody>
          <a:bodyPr>
            <a:normAutofit/>
          </a:bodyPr>
          <a:lstStyle/>
          <a:p>
            <a:r>
              <a:rPr lang="en-GB" sz="1200" i="1" dirty="0"/>
              <a:t>Allikas: https://www.worldometers.info/world-population/</a:t>
            </a:r>
            <a:endParaRPr lang="et-EE" sz="1200" i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2A9C84-F442-E73C-2BC8-A3754F20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176963"/>
            <a:ext cx="26431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EDA0E2E-345D-BD9C-B9B7-3D1482DB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73" y="2388236"/>
            <a:ext cx="43688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821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DAD6-7F50-1F5C-E2F0-F876C17D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10" y="3324226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fi-FI" dirty="0"/>
              <a:t>Kui palju inimesi maailmas kasutab internetti?</a:t>
            </a:r>
            <a:br>
              <a:rPr lang="fi-FI" dirty="0"/>
            </a:br>
            <a:br>
              <a:rPr lang="fi-FI" dirty="0"/>
            </a:br>
            <a:r>
              <a:rPr lang="fi-FI" dirty="0"/>
              <a:t>A  3,5 miljardit</a:t>
            </a:r>
            <a:br>
              <a:rPr lang="fi-FI" dirty="0"/>
            </a:br>
            <a:r>
              <a:rPr lang="fi-FI" dirty="0"/>
              <a:t>B  5,5 miljardit </a:t>
            </a:r>
            <a:br>
              <a:rPr lang="fi-FI" dirty="0"/>
            </a:br>
            <a:r>
              <a:rPr lang="fi-FI" dirty="0"/>
              <a:t>C  7,5 miljardit</a:t>
            </a:r>
            <a:br>
              <a:rPr lang="fi-FI" dirty="0"/>
            </a:b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03A08-B649-53A6-AA34-97A489194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410" y="5908011"/>
            <a:ext cx="10515600" cy="811877"/>
          </a:xfrm>
        </p:spPr>
        <p:txBody>
          <a:bodyPr>
            <a:normAutofit/>
          </a:bodyPr>
          <a:lstStyle/>
          <a:p>
            <a:r>
              <a:rPr lang="en-GB" sz="1400" i="1" dirty="0"/>
              <a:t>Allikas: https://www.statista.com/statistics/617136/digital-population-worldwide/</a:t>
            </a:r>
            <a:endParaRPr lang="et-EE" sz="1400" i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1BED46-3B2A-B233-BEB6-0306F133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176963"/>
            <a:ext cx="26431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B7570EC-2BF4-C201-B462-0F3221C0D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35" y="2423795"/>
            <a:ext cx="4770438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047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F25B-367C-7D53-3EAE-E76BD9AB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05" y="2804891"/>
            <a:ext cx="10994390" cy="2852737"/>
          </a:xfrm>
        </p:spPr>
        <p:txBody>
          <a:bodyPr>
            <a:normAutofit fontScale="90000"/>
          </a:bodyPr>
          <a:lstStyle/>
          <a:p>
            <a:r>
              <a:rPr lang="et-EE" dirty="0"/>
              <a:t>Mis on kõige populaarsem parool?</a:t>
            </a:r>
            <a:br>
              <a:rPr lang="et-EE" dirty="0"/>
            </a:br>
            <a:br>
              <a:rPr lang="et-EE" dirty="0"/>
            </a:br>
            <a:r>
              <a:rPr lang="et-EE" dirty="0"/>
              <a:t>A  123456</a:t>
            </a:r>
            <a:br>
              <a:rPr lang="et-EE" dirty="0"/>
            </a:br>
            <a:r>
              <a:rPr lang="et-EE" dirty="0"/>
              <a:t>B  qwerty</a:t>
            </a:r>
            <a:br>
              <a:rPr lang="et-EE" dirty="0"/>
            </a:br>
            <a:r>
              <a:rPr lang="et-EE" dirty="0"/>
              <a:t>C  password</a:t>
            </a:r>
            <a:br>
              <a:rPr lang="et-EE" dirty="0"/>
            </a:b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ABC4-228D-8F1A-B572-3B168D39C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93058"/>
            <a:ext cx="10515600" cy="648475"/>
          </a:xfrm>
        </p:spPr>
        <p:txBody>
          <a:bodyPr>
            <a:normAutofit/>
          </a:bodyPr>
          <a:lstStyle/>
          <a:p>
            <a:r>
              <a:rPr lang="en-GB" sz="1600" i="1" dirty="0"/>
              <a:t>Allikas: https://nordpass.com/most-common-passwords-list/</a:t>
            </a:r>
            <a:endParaRPr lang="et-EE" sz="1600" i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828CE1-1109-4046-2E3E-DB4849B4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176963"/>
            <a:ext cx="26431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980CE4D-65C7-1DBD-8913-6C7694DD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16" y="2401462"/>
            <a:ext cx="3861021" cy="22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734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11CD27-72ED-F28C-EBCD-575A3FFF2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62" y="350875"/>
            <a:ext cx="5858539" cy="585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086015-E5E9-0183-2B73-FE8F76F122E0}"/>
              </a:ext>
            </a:extLst>
          </p:cNvPr>
          <p:cNvSpPr txBox="1"/>
          <p:nvPr/>
        </p:nvSpPr>
        <p:spPr>
          <a:xfrm>
            <a:off x="433276" y="492643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991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12D63-269E-8B7D-7EB5-904BFE90BE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6599238" cy="4351338"/>
          </a:xfrm>
        </p:spPr>
        <p:txBody>
          <a:bodyPr/>
          <a:lstStyle/>
          <a:p>
            <a:pPr marL="0" indent="0" eaLnBrk="1" hangingPunct="1">
              <a:buNone/>
            </a:pPr>
            <a:endParaRPr lang="et-EE" altLang="en-US" dirty="0"/>
          </a:p>
          <a:p>
            <a:pPr eaLnBrk="1" hangingPunct="1"/>
            <a:endParaRPr lang="et-EE" altLang="en-US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C17E45E1-D29A-EC01-A8D2-03596ABD2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176963"/>
            <a:ext cx="26431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BAC688ED-09E7-CCD3-8AC1-33F7D503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4" y="904118"/>
            <a:ext cx="4390877" cy="439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598467-7C29-66F8-F6B8-97C32A588D02}"/>
              </a:ext>
            </a:extLst>
          </p:cNvPr>
          <p:cNvSpPr txBox="1"/>
          <p:nvPr/>
        </p:nvSpPr>
        <p:spPr>
          <a:xfrm>
            <a:off x="836613" y="1071563"/>
            <a:ext cx="44688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latin typeface="+mj-lt"/>
              </a:rPr>
              <a:t>Milline on </a:t>
            </a:r>
            <a:r>
              <a:rPr lang="en-GB" sz="3600" dirty="0" err="1">
                <a:latin typeface="+mj-lt"/>
              </a:rPr>
              <a:t>hea</a:t>
            </a:r>
            <a:r>
              <a:rPr lang="en-GB" sz="3600" dirty="0">
                <a:latin typeface="+mj-lt"/>
              </a:rPr>
              <a:t> </a:t>
            </a:r>
            <a:r>
              <a:rPr lang="en-GB" sz="3600" dirty="0" err="1">
                <a:latin typeface="+mj-lt"/>
              </a:rPr>
              <a:t>parool</a:t>
            </a:r>
            <a:r>
              <a:rPr lang="et-EE" sz="3600" dirty="0">
                <a:latin typeface="+mj-lt"/>
              </a:rPr>
              <a:t>?</a:t>
            </a:r>
            <a:br>
              <a:rPr lang="et-EE" sz="3600" dirty="0">
                <a:latin typeface="+mj-lt"/>
              </a:rPr>
            </a:br>
            <a:br>
              <a:rPr lang="et-EE" sz="3600" dirty="0">
                <a:latin typeface="+mj-lt"/>
              </a:rPr>
            </a:br>
            <a:r>
              <a:rPr lang="et-EE" sz="3600" dirty="0">
                <a:latin typeface="+mj-lt"/>
              </a:rPr>
              <a:t>A  </a:t>
            </a:r>
            <a:r>
              <a:rPr lang="en-GB" sz="3600" dirty="0">
                <a:latin typeface="+mj-lt"/>
              </a:rPr>
              <a:t>12345678</a:t>
            </a:r>
            <a:br>
              <a:rPr lang="et-EE" sz="3600" dirty="0">
                <a:latin typeface="+mj-lt"/>
              </a:rPr>
            </a:br>
            <a:r>
              <a:rPr lang="et-EE" sz="3600" dirty="0">
                <a:latin typeface="+mj-lt"/>
              </a:rPr>
              <a:t>B  </a:t>
            </a:r>
            <a:r>
              <a:rPr lang="en-GB" sz="3600" dirty="0">
                <a:latin typeface="+mj-lt"/>
              </a:rPr>
              <a:t>Siim23</a:t>
            </a:r>
            <a:br>
              <a:rPr lang="et-EE" sz="3600" dirty="0">
                <a:latin typeface="+mj-lt"/>
              </a:rPr>
            </a:br>
            <a:r>
              <a:rPr lang="et-EE" sz="3600" dirty="0">
                <a:latin typeface="+mj-lt"/>
              </a:rPr>
              <a:t>C  </a:t>
            </a:r>
            <a:r>
              <a:rPr lang="en-GB" sz="3600" dirty="0" err="1">
                <a:latin typeface="+mj-lt"/>
              </a:rPr>
              <a:t>siimkask</a:t>
            </a:r>
            <a:r>
              <a:rPr lang="en-GB" sz="3600" dirty="0">
                <a:latin typeface="+mj-lt"/>
              </a:rPr>
              <a:t>@</a:t>
            </a:r>
          </a:p>
          <a:p>
            <a:r>
              <a:rPr lang="en-GB" sz="3600" dirty="0">
                <a:latin typeface="+mj-lt"/>
              </a:rPr>
              <a:t>D  Password1</a:t>
            </a:r>
          </a:p>
          <a:p>
            <a:r>
              <a:rPr lang="en-GB" sz="3600" dirty="0">
                <a:latin typeface="+mj-lt"/>
              </a:rPr>
              <a:t>E  K99l1m@j@</a:t>
            </a:r>
          </a:p>
          <a:p>
            <a:br>
              <a:rPr lang="et-EE" dirty="0"/>
            </a:br>
            <a:endParaRPr lang="et-E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FB9B532A-1C88-9803-E4DF-71281E0B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562" y="1384027"/>
            <a:ext cx="1620108" cy="297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75C2C-A83A-16AB-772D-CBA13D33F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80" y="1384027"/>
            <a:ext cx="5582831" cy="35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5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11C2-F26F-05F9-75AA-641022BF8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Kui </a:t>
            </a:r>
            <a:r>
              <a:rPr lang="en-GB" dirty="0" err="1"/>
              <a:t>kaua</a:t>
            </a:r>
            <a:r>
              <a:rPr lang="en-GB" dirty="0"/>
              <a:t> </a:t>
            </a:r>
            <a:r>
              <a:rPr lang="en-GB" dirty="0" err="1"/>
              <a:t>nutiseadet</a:t>
            </a:r>
            <a:r>
              <a:rPr lang="en-GB" dirty="0"/>
              <a:t> </a:t>
            </a:r>
            <a:r>
              <a:rPr lang="en-GB" dirty="0" err="1"/>
              <a:t>kasutad</a:t>
            </a:r>
            <a:r>
              <a:rPr lang="en-GB" dirty="0"/>
              <a:t>?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76CD0-6ECB-E542-939B-0DA37721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80367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 </a:t>
            </a:r>
            <a:r>
              <a:rPr lang="en-GB" dirty="0" err="1"/>
              <a:t>alla</a:t>
            </a:r>
            <a:r>
              <a:rPr lang="en-GB" dirty="0"/>
              <a:t> 1 </a:t>
            </a:r>
            <a:r>
              <a:rPr lang="en-GB" dirty="0" err="1"/>
              <a:t>tunni</a:t>
            </a:r>
            <a:r>
              <a:rPr lang="en-GB" dirty="0"/>
              <a:t> </a:t>
            </a:r>
            <a:r>
              <a:rPr lang="en-GB" dirty="0" err="1"/>
              <a:t>päevas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B  1-2 </a:t>
            </a:r>
            <a:r>
              <a:rPr lang="en-GB" dirty="0" err="1"/>
              <a:t>tundi</a:t>
            </a:r>
            <a:r>
              <a:rPr lang="en-GB" dirty="0"/>
              <a:t> </a:t>
            </a:r>
            <a:r>
              <a:rPr lang="en-GB" dirty="0" err="1"/>
              <a:t>päevas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C  3-4 </a:t>
            </a:r>
            <a:r>
              <a:rPr lang="en-GB" dirty="0" err="1"/>
              <a:t>tundi</a:t>
            </a:r>
            <a:r>
              <a:rPr lang="en-GB" dirty="0"/>
              <a:t> </a:t>
            </a:r>
            <a:r>
              <a:rPr lang="en-GB" dirty="0" err="1"/>
              <a:t>päevas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D  5-6 </a:t>
            </a:r>
            <a:r>
              <a:rPr lang="en-GB" dirty="0" err="1"/>
              <a:t>tundi</a:t>
            </a:r>
            <a:r>
              <a:rPr lang="en-GB" dirty="0"/>
              <a:t> </a:t>
            </a:r>
            <a:r>
              <a:rPr lang="en-GB" dirty="0" err="1"/>
              <a:t>päevas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E  7-8 </a:t>
            </a:r>
            <a:r>
              <a:rPr lang="en-GB" dirty="0" err="1"/>
              <a:t>tundi</a:t>
            </a:r>
            <a:r>
              <a:rPr lang="en-GB" dirty="0"/>
              <a:t> </a:t>
            </a:r>
            <a:r>
              <a:rPr lang="en-GB" dirty="0" err="1"/>
              <a:t>päevas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F  9-10 </a:t>
            </a:r>
            <a:r>
              <a:rPr lang="en-GB" dirty="0" err="1"/>
              <a:t>tundi</a:t>
            </a:r>
            <a:r>
              <a:rPr lang="en-GB" dirty="0"/>
              <a:t> </a:t>
            </a:r>
            <a:r>
              <a:rPr lang="en-GB" dirty="0" err="1"/>
              <a:t>päevas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G 11 </a:t>
            </a:r>
            <a:r>
              <a:rPr lang="en-GB" dirty="0" err="1"/>
              <a:t>tundi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rohkem</a:t>
            </a:r>
            <a:r>
              <a:rPr lang="en-GB" dirty="0"/>
              <a:t> </a:t>
            </a:r>
            <a:endParaRPr lang="et-EE" dirty="0"/>
          </a:p>
        </p:txBody>
      </p:sp>
      <p:pic>
        <p:nvPicPr>
          <p:cNvPr id="1026" name="Picture 2" descr="Kell - Matemaatika - 2. klass | TaskuTark">
            <a:extLst>
              <a:ext uri="{FF2B5EF4-FFF2-40B4-BE49-F238E27FC236}">
                <a16:creationId xmlns:a16="http://schemas.microsoft.com/office/drawing/2014/main" id="{A6271C40-F05F-3A45-B94C-045C1F48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243" y="1924161"/>
            <a:ext cx="23241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1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2600</TotalTime>
  <Words>969</Words>
  <Application>Microsoft Office PowerPoint</Application>
  <PresentationFormat>Widescreen</PresentationFormat>
  <Paragraphs>129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Open Sans</vt:lpstr>
      <vt:lpstr>Office Theme</vt:lpstr>
      <vt:lpstr>Töötuba “Targalt internetis”</vt:lpstr>
      <vt:lpstr>Targalt internetis</vt:lpstr>
      <vt:lpstr>  Kui palju on maailmas inimesi?  A  6,2 miljardit B  7,2 miljardit C  8,2 miljardit </vt:lpstr>
      <vt:lpstr>Kui palju inimesi maailmas kasutab internetti?  A  3,5 miljardit B  5,5 miljardit  C  7,5 miljardit </vt:lpstr>
      <vt:lpstr>Mis on kõige populaarsem parool?  A  123456 B  qwerty C  password </vt:lpstr>
      <vt:lpstr>PowerPoint Presentation</vt:lpstr>
      <vt:lpstr>PowerPoint Presentation</vt:lpstr>
      <vt:lpstr>PowerPoint Presentation</vt:lpstr>
      <vt:lpstr>Kui kaua nutiseadet kasutad?</vt:lpstr>
      <vt:lpstr>PowerPoint Presentation</vt:lpstr>
      <vt:lpstr>Millele sul internetis aeg kulub?</vt:lpstr>
      <vt:lpstr>Miks on mõnikord raske nutiseadet ära panna?</vt:lpstr>
      <vt:lpstr>Milliseid rakendusi kasutad?</vt:lpstr>
      <vt:lpstr>Milliseid andmeid endast internetis teistele jagad?</vt:lpstr>
      <vt:lpstr>Fotod ja videod: millise postitaksid?</vt:lpstr>
      <vt:lpstr>Fotod ja videod: millise postitaksid?</vt:lpstr>
      <vt:lpstr>Fotod ja videod: millise postitaksid?</vt:lpstr>
      <vt:lpstr>Fotod ja videod: millise postitaksid?</vt:lpstr>
      <vt:lpstr>Fotod ja videod: millise postitaksid?</vt:lpstr>
      <vt:lpstr>Fotod ja videod: millise postitaksid?</vt:lpstr>
      <vt:lpstr>PowerPoint Presentation</vt:lpstr>
      <vt:lpstr>Ekraani vahendusel suhtlemine</vt:lpstr>
      <vt:lpstr>Küberkiusamine</vt:lpstr>
      <vt:lpstr>Mida teha küberkiusamise korral?</vt:lpstr>
      <vt:lpstr>Ära jää oma murega üksi</vt:lpstr>
      <vt:lpstr>Veebipolitseinikud</vt:lpstr>
      <vt:lpstr>PowerPoint Presentation</vt:lpstr>
      <vt:lpstr>Rohkem infot: www.targaltinternetis.ee    Täname tähelepanu eest!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Kerli Valner</dc:creator>
  <cp:lastModifiedBy>Kerli Valner</cp:lastModifiedBy>
  <cp:revision>4</cp:revision>
  <dcterms:created xsi:type="dcterms:W3CDTF">2024-11-20T18:52:56Z</dcterms:created>
  <dcterms:modified xsi:type="dcterms:W3CDTF">2026-04-08T20:16:26Z</dcterms:modified>
</cp:coreProperties>
</file>