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  <p:sldMasterId id="2147483652" r:id="rId3"/>
  </p:sldMasterIdLst>
  <p:notesMasterIdLst>
    <p:notesMasterId r:id="rId26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7" r:id="rId22"/>
    <p:sldId id="275" r:id="rId23"/>
    <p:sldId id="276" r:id="rId24"/>
    <p:sldId id="274" r:id="rId25"/>
  </p:sldIdLst>
  <p:sldSz cx="9144000" cy="6858000" type="screen4x3"/>
  <p:notesSz cx="7099300" cy="10234613"/>
  <p:embeddedFontLst>
    <p:embeddedFont>
      <p:font typeface="Arial Black" panose="020B0A04020102020204" pitchFamily="34" charset="0"/>
      <p:regular r:id="rId27"/>
      <p:bold r:id="rId28"/>
    </p:embeddedFont>
    <p:embeddedFont>
      <p:font typeface="Tahoma" panose="020B0604030504040204" pitchFamily="34" charset="0"/>
      <p:regular r:id="rId29"/>
      <p:bold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1" roundtripDataSignature="AMtx7mgoSHZXnGInb2VoXhywhBDioZ7F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819685-1D37-4829-8F27-6DB86DAA524F}" v="4" dt="2026-02-11T12:19:50.4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500" y="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customschemas.google.com/relationships/presentationmetadata" Target="meta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rli Valner" userId="4c1fc925-ba7b-4990-8f6c-162f6f7bf290" providerId="ADAL" clId="{7BE34F2C-6615-4538-898D-99165FDB5A80}"/>
    <pc:docChg chg="custSel addSld modSld">
      <pc:chgData name="Kerli Valner" userId="4c1fc925-ba7b-4990-8f6c-162f6f7bf290" providerId="ADAL" clId="{7BE34F2C-6615-4538-898D-99165FDB5A80}" dt="2026-02-11T12:22:48.665" v="218" actId="20577"/>
      <pc:docMkLst>
        <pc:docMk/>
      </pc:docMkLst>
      <pc:sldChg chg="modSp mod">
        <pc:chgData name="Kerli Valner" userId="4c1fc925-ba7b-4990-8f6c-162f6f7bf290" providerId="ADAL" clId="{7BE34F2C-6615-4538-898D-99165FDB5A80}" dt="2026-02-11T12:22:32.922" v="209" actId="20577"/>
        <pc:sldMkLst>
          <pc:docMk/>
          <pc:sldMk cId="0" sldId="266"/>
        </pc:sldMkLst>
        <pc:spChg chg="mod">
          <ac:chgData name="Kerli Valner" userId="4c1fc925-ba7b-4990-8f6c-162f6f7bf290" providerId="ADAL" clId="{7BE34F2C-6615-4538-898D-99165FDB5A80}" dt="2026-02-11T12:22:32.922" v="209" actId="20577"/>
          <ac:spMkLst>
            <pc:docMk/>
            <pc:sldMk cId="0" sldId="266"/>
            <ac:spMk id="155" creationId="{00000000-0000-0000-0000-000000000000}"/>
          </ac:spMkLst>
        </pc:spChg>
      </pc:sldChg>
      <pc:sldChg chg="modSp mod">
        <pc:chgData name="Kerli Valner" userId="4c1fc925-ba7b-4990-8f6c-162f6f7bf290" providerId="ADAL" clId="{7BE34F2C-6615-4538-898D-99165FDB5A80}" dt="2026-02-11T12:22:48.665" v="218" actId="20577"/>
        <pc:sldMkLst>
          <pc:docMk/>
          <pc:sldMk cId="0" sldId="267"/>
        </pc:sldMkLst>
        <pc:spChg chg="mod">
          <ac:chgData name="Kerli Valner" userId="4c1fc925-ba7b-4990-8f6c-162f6f7bf290" providerId="ADAL" clId="{7BE34F2C-6615-4538-898D-99165FDB5A80}" dt="2026-02-11T12:22:48.665" v="218" actId="20577"/>
          <ac:spMkLst>
            <pc:docMk/>
            <pc:sldMk cId="0" sldId="267"/>
            <ac:spMk id="166" creationId="{00000000-0000-0000-0000-000000000000}"/>
          </ac:spMkLst>
        </pc:spChg>
      </pc:sldChg>
      <pc:sldChg chg="addSp delSp modSp new mod">
        <pc:chgData name="Kerli Valner" userId="4c1fc925-ba7b-4990-8f6c-162f6f7bf290" providerId="ADAL" clId="{7BE34F2C-6615-4538-898D-99165FDB5A80}" dt="2026-02-11T11:52:22.156" v="79" actId="20577"/>
        <pc:sldMkLst>
          <pc:docMk/>
          <pc:sldMk cId="1591668690" sldId="275"/>
        </pc:sldMkLst>
        <pc:spChg chg="mod">
          <ac:chgData name="Kerli Valner" userId="4c1fc925-ba7b-4990-8f6c-162f6f7bf290" providerId="ADAL" clId="{7BE34F2C-6615-4538-898D-99165FDB5A80}" dt="2026-02-11T11:36:11.969" v="53" actId="20577"/>
          <ac:spMkLst>
            <pc:docMk/>
            <pc:sldMk cId="1591668690" sldId="275"/>
            <ac:spMk id="2" creationId="{CC570039-5202-CFB9-9D69-EEA70C016EC6}"/>
          </ac:spMkLst>
        </pc:spChg>
        <pc:spChg chg="del">
          <ac:chgData name="Kerli Valner" userId="4c1fc925-ba7b-4990-8f6c-162f6f7bf290" providerId="ADAL" clId="{7BE34F2C-6615-4538-898D-99165FDB5A80}" dt="2026-02-11T11:37:06.319" v="57" actId="478"/>
          <ac:spMkLst>
            <pc:docMk/>
            <pc:sldMk cId="1591668690" sldId="275"/>
            <ac:spMk id="3" creationId="{DF3A7AAF-E395-1991-51C7-48CBF95D15F6}"/>
          </ac:spMkLst>
        </pc:spChg>
        <pc:spChg chg="add mod">
          <ac:chgData name="Kerli Valner" userId="4c1fc925-ba7b-4990-8f6c-162f6f7bf290" providerId="ADAL" clId="{7BE34F2C-6615-4538-898D-99165FDB5A80}" dt="2026-02-11T11:52:22.156" v="79" actId="20577"/>
          <ac:spMkLst>
            <pc:docMk/>
            <pc:sldMk cId="1591668690" sldId="275"/>
            <ac:spMk id="9" creationId="{6AC9BE68-90C1-8A55-F954-0ACFD16C23FA}"/>
          </ac:spMkLst>
        </pc:spChg>
        <pc:picChg chg="add mod">
          <ac:chgData name="Kerli Valner" userId="4c1fc925-ba7b-4990-8f6c-162f6f7bf290" providerId="ADAL" clId="{7BE34F2C-6615-4538-898D-99165FDB5A80}" dt="2026-02-11T11:38:01.135" v="62" actId="14100"/>
          <ac:picMkLst>
            <pc:docMk/>
            <pc:sldMk cId="1591668690" sldId="275"/>
            <ac:picMk id="6" creationId="{24A73934-5302-C27F-0C2B-A44E099F3874}"/>
          </ac:picMkLst>
        </pc:picChg>
        <pc:picChg chg="add mod">
          <ac:chgData name="Kerli Valner" userId="4c1fc925-ba7b-4990-8f6c-162f6f7bf290" providerId="ADAL" clId="{7BE34F2C-6615-4538-898D-99165FDB5A80}" dt="2026-02-11T11:37:56.153" v="60" actId="1076"/>
          <ac:picMkLst>
            <pc:docMk/>
            <pc:sldMk cId="1591668690" sldId="275"/>
            <ac:picMk id="8" creationId="{8A43FCB7-C427-C94E-149F-6048158F5049}"/>
          </ac:picMkLst>
        </pc:picChg>
      </pc:sldChg>
      <pc:sldChg chg="addSp modSp new mod">
        <pc:chgData name="Kerli Valner" userId="4c1fc925-ba7b-4990-8f6c-162f6f7bf290" providerId="ADAL" clId="{7BE34F2C-6615-4538-898D-99165FDB5A80}" dt="2026-02-11T11:52:44.535" v="80"/>
        <pc:sldMkLst>
          <pc:docMk/>
          <pc:sldMk cId="4167757511" sldId="276"/>
        </pc:sldMkLst>
        <pc:spChg chg="mod">
          <ac:chgData name="Kerli Valner" userId="4c1fc925-ba7b-4990-8f6c-162f6f7bf290" providerId="ADAL" clId="{7BE34F2C-6615-4538-898D-99165FDB5A80}" dt="2026-02-11T11:52:44.535" v="80"/>
          <ac:spMkLst>
            <pc:docMk/>
            <pc:sldMk cId="4167757511" sldId="276"/>
            <ac:spMk id="2" creationId="{EA7C275C-810F-4F1A-383C-C714B840BF65}"/>
          </ac:spMkLst>
        </pc:spChg>
        <pc:picChg chg="add mod">
          <ac:chgData name="Kerli Valner" userId="4c1fc925-ba7b-4990-8f6c-162f6f7bf290" providerId="ADAL" clId="{7BE34F2C-6615-4538-898D-99165FDB5A80}" dt="2026-02-11T11:48:09.070" v="77" actId="1076"/>
          <ac:picMkLst>
            <pc:docMk/>
            <pc:sldMk cId="4167757511" sldId="276"/>
            <ac:picMk id="6" creationId="{52E328FB-D6D9-7DB5-0884-C1DEF54C6DB6}"/>
          </ac:picMkLst>
        </pc:picChg>
      </pc:sldChg>
      <pc:sldChg chg="addSp modSp new mod">
        <pc:chgData name="Kerli Valner" userId="4c1fc925-ba7b-4990-8f6c-162f6f7bf290" providerId="ADAL" clId="{7BE34F2C-6615-4538-898D-99165FDB5A80}" dt="2026-02-11T12:21:47.684" v="202" actId="1076"/>
        <pc:sldMkLst>
          <pc:docMk/>
          <pc:sldMk cId="3234535650" sldId="277"/>
        </pc:sldMkLst>
        <pc:spChg chg="mod">
          <ac:chgData name="Kerli Valner" userId="4c1fc925-ba7b-4990-8f6c-162f6f7bf290" providerId="ADAL" clId="{7BE34F2C-6615-4538-898D-99165FDB5A80}" dt="2026-02-11T12:19:43.509" v="145" actId="20577"/>
          <ac:spMkLst>
            <pc:docMk/>
            <pc:sldMk cId="3234535650" sldId="277"/>
            <ac:spMk id="2" creationId="{BB0F8014-4C6B-0A9B-629E-91AC88208733}"/>
          </ac:spMkLst>
        </pc:spChg>
        <pc:spChg chg="mod">
          <ac:chgData name="Kerli Valner" userId="4c1fc925-ba7b-4990-8f6c-162f6f7bf290" providerId="ADAL" clId="{7BE34F2C-6615-4538-898D-99165FDB5A80}" dt="2026-02-11T12:20:53.779" v="198" actId="20577"/>
          <ac:spMkLst>
            <pc:docMk/>
            <pc:sldMk cId="3234535650" sldId="277"/>
            <ac:spMk id="3" creationId="{C96C5B3D-83C0-AE78-53F6-DC7A0473C0AB}"/>
          </ac:spMkLst>
        </pc:spChg>
        <pc:picChg chg="add mod">
          <ac:chgData name="Kerli Valner" userId="4c1fc925-ba7b-4990-8f6c-162f6f7bf290" providerId="ADAL" clId="{7BE34F2C-6615-4538-898D-99165FDB5A80}" dt="2026-02-11T12:21:47.684" v="202" actId="1076"/>
          <ac:picMkLst>
            <pc:docMk/>
            <pc:sldMk cId="3234535650" sldId="277"/>
            <ac:picMk id="6" creationId="{94BADCBD-FC95-AB4D-0AE8-578461129AC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1137" y="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90600" y="768350"/>
            <a:ext cx="5118100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9612" y="4860925"/>
            <a:ext cx="5680075" cy="4605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1137" y="972185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lang="en-US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709612" y="4860925"/>
            <a:ext cx="5680075" cy="4605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 txBox="1"/>
          <p:nvPr/>
        </p:nvSpPr>
        <p:spPr>
          <a:xfrm>
            <a:off x="4021137" y="972185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lang="en-US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2187" y="768350"/>
            <a:ext cx="5114925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39" name="Google Shape;139;p10:notes"/>
          <p:cNvSpPr txBox="1">
            <a:spLocks noGrp="1"/>
          </p:cNvSpPr>
          <p:nvPr>
            <p:ph type="body" idx="1"/>
          </p:nvPr>
        </p:nvSpPr>
        <p:spPr>
          <a:xfrm>
            <a:off x="709612" y="4860925"/>
            <a:ext cx="5680075" cy="4605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0:notes"/>
          <p:cNvSpPr txBox="1"/>
          <p:nvPr/>
        </p:nvSpPr>
        <p:spPr>
          <a:xfrm>
            <a:off x="4021137" y="972185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lang="en-US" sz="13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:notes"/>
          <p:cNvSpPr txBox="1">
            <a:spLocks noGrp="1"/>
          </p:cNvSpPr>
          <p:nvPr>
            <p:ph type="body" idx="1"/>
          </p:nvPr>
        </p:nvSpPr>
        <p:spPr>
          <a:xfrm>
            <a:off x="709612" y="4860925"/>
            <a:ext cx="5680075" cy="460533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2:notes"/>
          <p:cNvSpPr txBox="1">
            <a:spLocks noGrp="1"/>
          </p:cNvSpPr>
          <p:nvPr>
            <p:ph type="body" idx="1"/>
          </p:nvPr>
        </p:nvSpPr>
        <p:spPr>
          <a:xfrm>
            <a:off x="709612" y="4860925"/>
            <a:ext cx="5680075" cy="460533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9f7df8de62_0_19:notes"/>
          <p:cNvSpPr txBox="1">
            <a:spLocks noGrp="1"/>
          </p:cNvSpPr>
          <p:nvPr>
            <p:ph type="body" idx="1"/>
          </p:nvPr>
        </p:nvSpPr>
        <p:spPr>
          <a:xfrm>
            <a:off x="709612" y="4860925"/>
            <a:ext cx="5680200" cy="4605300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457200" lvl="0" indent="-330200" algn="l" rtl="0">
              <a:spcBef>
                <a:spcPts val="320"/>
              </a:spcBef>
              <a:spcAft>
                <a:spcPts val="0"/>
              </a:spcAft>
              <a:buClr>
                <a:srgbClr val="2E2E2E"/>
              </a:buClr>
              <a:buSzPts val="1600"/>
              <a:buChar char="●"/>
            </a:pPr>
            <a:r>
              <a:rPr lang="en-US" sz="1600">
                <a:solidFill>
                  <a:srgbClr val="2E2E2E"/>
                </a:solidFill>
                <a:latin typeface="Tahoma"/>
                <a:ea typeface="Tahoma"/>
                <a:cs typeface="Tahoma"/>
                <a:sym typeface="Tahoma"/>
              </a:rPr>
              <a:t>(https://ylesanded.targaltinternetis.ee/) </a:t>
            </a:r>
            <a:endParaRPr/>
          </a:p>
        </p:txBody>
      </p:sp>
      <p:sp>
        <p:nvSpPr>
          <p:cNvPr id="171" name="Google Shape;171;g39f7df8de62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8350"/>
            <a:ext cx="5118000" cy="3837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3:notes"/>
          <p:cNvSpPr txBox="1">
            <a:spLocks noGrp="1"/>
          </p:cNvSpPr>
          <p:nvPr>
            <p:ph type="body" idx="1"/>
          </p:nvPr>
        </p:nvSpPr>
        <p:spPr>
          <a:xfrm>
            <a:off x="709612" y="4860925"/>
            <a:ext cx="5680075" cy="460533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8350"/>
            <a:ext cx="5118100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4:notes"/>
          <p:cNvSpPr txBox="1">
            <a:spLocks noGrp="1"/>
          </p:cNvSpPr>
          <p:nvPr>
            <p:ph type="body" idx="1"/>
          </p:nvPr>
        </p:nvSpPr>
        <p:spPr>
          <a:xfrm>
            <a:off x="709612" y="4860925"/>
            <a:ext cx="5680075" cy="460533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8350"/>
            <a:ext cx="5118100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5:notes"/>
          <p:cNvSpPr txBox="1">
            <a:spLocks noGrp="1"/>
          </p:cNvSpPr>
          <p:nvPr>
            <p:ph type="body" idx="1"/>
          </p:nvPr>
        </p:nvSpPr>
        <p:spPr>
          <a:xfrm>
            <a:off x="709612" y="4860925"/>
            <a:ext cx="5680075" cy="460533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8350"/>
            <a:ext cx="5118100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:notes"/>
          <p:cNvSpPr txBox="1">
            <a:spLocks noGrp="1"/>
          </p:cNvSpPr>
          <p:nvPr>
            <p:ph type="body" idx="1"/>
          </p:nvPr>
        </p:nvSpPr>
        <p:spPr>
          <a:xfrm>
            <a:off x="709612" y="4860925"/>
            <a:ext cx="5680075" cy="460533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8350"/>
            <a:ext cx="5118100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7:notes"/>
          <p:cNvSpPr txBox="1">
            <a:spLocks noGrp="1"/>
          </p:cNvSpPr>
          <p:nvPr>
            <p:ph type="body" idx="1"/>
          </p:nvPr>
        </p:nvSpPr>
        <p:spPr>
          <a:xfrm>
            <a:off x="709612" y="4860925"/>
            <a:ext cx="5680075" cy="460533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8350"/>
            <a:ext cx="5118100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8:notes"/>
          <p:cNvSpPr txBox="1">
            <a:spLocks noGrp="1"/>
          </p:cNvSpPr>
          <p:nvPr>
            <p:ph type="body" idx="1"/>
          </p:nvPr>
        </p:nvSpPr>
        <p:spPr>
          <a:xfrm>
            <a:off x="709612" y="4860925"/>
            <a:ext cx="5680075" cy="460533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8350"/>
            <a:ext cx="5118100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2187" y="768350"/>
            <a:ext cx="5114925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55" name="Google Shape;55;p2:notes"/>
          <p:cNvSpPr txBox="1">
            <a:spLocks noGrp="1"/>
          </p:cNvSpPr>
          <p:nvPr>
            <p:ph type="body" idx="1"/>
          </p:nvPr>
        </p:nvSpPr>
        <p:spPr>
          <a:xfrm>
            <a:off x="709612" y="4860925"/>
            <a:ext cx="5680075" cy="4605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Estonian Safer Internet Centre is a consortium of four organisations to carry out a project Smartly on the Web.. Different types of organisations: the Estonian Union for Child Welfare is non-profit/non-governmental organisation, the Education and Youth Board and Social Insurance Board are governmental organisations and Tallinn University of Technology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The role of EUCW and other consortium members. EUCW: communication, coordination of joint activities, implementation of its own activities, communication of messages for public, policy makers, cooperation with AB members and other stakeholders.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:notes"/>
          <p:cNvSpPr txBox="1"/>
          <p:nvPr/>
        </p:nvSpPr>
        <p:spPr>
          <a:xfrm>
            <a:off x="4021137" y="972185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lang="en-US" sz="13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2187" y="768350"/>
            <a:ext cx="5114925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709612" y="4860925"/>
            <a:ext cx="5680075" cy="4605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 txBox="1"/>
          <p:nvPr/>
        </p:nvSpPr>
        <p:spPr>
          <a:xfrm>
            <a:off x="4021137" y="972185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lang="en-US" sz="13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:notes"/>
          <p:cNvSpPr txBox="1">
            <a:spLocks noGrp="1"/>
          </p:cNvSpPr>
          <p:nvPr>
            <p:ph type="body" idx="1"/>
          </p:nvPr>
        </p:nvSpPr>
        <p:spPr>
          <a:xfrm>
            <a:off x="709612" y="4860925"/>
            <a:ext cx="5680075" cy="460533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8350"/>
            <a:ext cx="5118100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2187" y="768350"/>
            <a:ext cx="5114925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4" name="Google Shape;84;p5:notes"/>
          <p:cNvSpPr txBox="1">
            <a:spLocks noGrp="1"/>
          </p:cNvSpPr>
          <p:nvPr>
            <p:ph type="body" idx="1"/>
          </p:nvPr>
        </p:nvSpPr>
        <p:spPr>
          <a:xfrm>
            <a:off x="709612" y="4860925"/>
            <a:ext cx="5680075" cy="4605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5:notes"/>
          <p:cNvSpPr txBox="1"/>
          <p:nvPr/>
        </p:nvSpPr>
        <p:spPr>
          <a:xfrm>
            <a:off x="4021137" y="972185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lang="en-US" sz="13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92" name="Google Shape;92;p6:notes"/>
          <p:cNvSpPr txBox="1">
            <a:spLocks noGrp="1"/>
          </p:cNvSpPr>
          <p:nvPr>
            <p:ph type="body" idx="1"/>
          </p:nvPr>
        </p:nvSpPr>
        <p:spPr>
          <a:xfrm>
            <a:off x="709612" y="4860925"/>
            <a:ext cx="5680075" cy="4605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2025 – dialogue between adults and children for healthy and safe use of internet and digital technology; 2024 digital wellbeing and mental health; 2023 – data protection- my data is my property; 2022 – communication and behaviour; 2021 – fake news and false information</a:t>
            </a:r>
            <a:endParaRPr/>
          </a:p>
        </p:txBody>
      </p:sp>
      <p:sp>
        <p:nvSpPr>
          <p:cNvPr id="93" name="Google Shape;93;p6:notes"/>
          <p:cNvSpPr txBox="1"/>
          <p:nvPr/>
        </p:nvSpPr>
        <p:spPr>
          <a:xfrm>
            <a:off x="4021137" y="972185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lang="en-US" sz="13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2187" y="768350"/>
            <a:ext cx="5114925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3" name="Google Shape;103;p7:notes"/>
          <p:cNvSpPr txBox="1">
            <a:spLocks noGrp="1"/>
          </p:cNvSpPr>
          <p:nvPr>
            <p:ph type="body" idx="1"/>
          </p:nvPr>
        </p:nvSpPr>
        <p:spPr>
          <a:xfrm>
            <a:off x="709612" y="4860925"/>
            <a:ext cx="5680075" cy="4605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7:notes"/>
          <p:cNvSpPr txBox="1"/>
          <p:nvPr/>
        </p:nvSpPr>
        <p:spPr>
          <a:xfrm>
            <a:off x="4021137" y="972185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lang="en-US" sz="13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2187" y="768350"/>
            <a:ext cx="5114925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13" name="Google Shape;113;p8:notes"/>
          <p:cNvSpPr txBox="1">
            <a:spLocks noGrp="1"/>
          </p:cNvSpPr>
          <p:nvPr>
            <p:ph type="body" idx="1"/>
          </p:nvPr>
        </p:nvSpPr>
        <p:spPr>
          <a:xfrm>
            <a:off x="709612" y="4860925"/>
            <a:ext cx="5680075" cy="4605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8:notes"/>
          <p:cNvSpPr txBox="1"/>
          <p:nvPr/>
        </p:nvSpPr>
        <p:spPr>
          <a:xfrm>
            <a:off x="4021137" y="972185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lang="en-US" sz="13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2187" y="768350"/>
            <a:ext cx="5114925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26" name="Google Shape;126;p9:notes"/>
          <p:cNvSpPr txBox="1">
            <a:spLocks noGrp="1"/>
          </p:cNvSpPr>
          <p:nvPr>
            <p:ph type="body" idx="1"/>
          </p:nvPr>
        </p:nvSpPr>
        <p:spPr>
          <a:xfrm>
            <a:off x="709612" y="4860925"/>
            <a:ext cx="5680075" cy="4605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Cooperation with young people to get their expertise, consulting us and contributes to the development of information materials for children, youth and parents. Multi-days seminars, workshops, etc.</a:t>
            </a:r>
            <a:endParaRPr/>
          </a:p>
        </p:txBody>
      </p:sp>
      <p:sp>
        <p:nvSpPr>
          <p:cNvPr id="127" name="Google Shape;127;p9:notes"/>
          <p:cNvSpPr txBox="1"/>
          <p:nvPr/>
        </p:nvSpPr>
        <p:spPr>
          <a:xfrm>
            <a:off x="4021137" y="972185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lang="en-US" sz="13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0"/>
          <p:cNvSpPr txBox="1">
            <a:spLocks noGrp="1"/>
          </p:cNvSpPr>
          <p:nvPr>
            <p:ph type="ctrTitle"/>
          </p:nvPr>
        </p:nvSpPr>
        <p:spPr>
          <a:xfrm>
            <a:off x="899592" y="4913734"/>
            <a:ext cx="7772400" cy="675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4B4B4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4B4B4B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4B4B4B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4B4B4B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4B4B4B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4B4B4B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4B4B4B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4B4B4B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4B4B4B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ubTitle" idx="1"/>
          </p:nvPr>
        </p:nvSpPr>
        <p:spPr>
          <a:xfrm>
            <a:off x="2267744" y="5614392"/>
            <a:ext cx="6400800" cy="406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0">
              <a:spcBef>
                <a:spcPts val="360"/>
              </a:spcBef>
              <a:spcAft>
                <a:spcPts val="0"/>
              </a:spcAft>
              <a:buClr>
                <a:srgbClr val="4B4B4B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B4B4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5" name="Google Shape;15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55514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2"/>
          <p:cNvSpPr txBox="1">
            <a:spLocks noGrp="1"/>
          </p:cNvSpPr>
          <p:nvPr>
            <p:ph type="title"/>
          </p:nvPr>
        </p:nvSpPr>
        <p:spPr>
          <a:xfrm>
            <a:off x="395536" y="44624"/>
            <a:ext cx="6696744" cy="93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4B4B4B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4B4B4B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4B4B4B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4B4B4B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4B4B4B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4B4B4B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4B4B4B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4B4B4B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25" name="Google Shape;25;p22"/>
          <p:cNvSpPr txBox="1">
            <a:spLocks noGrp="1"/>
          </p:cNvSpPr>
          <p:nvPr>
            <p:ph type="body" idx="1"/>
          </p:nvPr>
        </p:nvSpPr>
        <p:spPr>
          <a:xfrm>
            <a:off x="395536" y="1196752"/>
            <a:ext cx="8280920" cy="4824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71475" algn="l" rtl="0">
              <a:spcBef>
                <a:spcPts val="360"/>
              </a:spcBef>
              <a:spcAft>
                <a:spcPts val="0"/>
              </a:spcAft>
              <a:buClr>
                <a:srgbClr val="7DC223"/>
              </a:buClr>
              <a:buSzPts val="2250"/>
              <a:buFont typeface="Arial"/>
              <a:buChar char="•"/>
              <a:defRPr sz="1800" b="0" i="0" u="none" strike="noStrike" cap="none">
                <a:solidFill>
                  <a:srgbClr val="2E2E2E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DC22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2E2E2E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39725" algn="l" rtl="0">
              <a:spcBef>
                <a:spcPts val="280"/>
              </a:spcBef>
              <a:spcAft>
                <a:spcPts val="0"/>
              </a:spcAft>
              <a:buClr>
                <a:srgbClr val="7DC223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rgbClr val="2E2E2E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04800" algn="l" rtl="0">
              <a:spcBef>
                <a:spcPts val="240"/>
              </a:spcBef>
              <a:spcAft>
                <a:spcPts val="0"/>
              </a:spcAft>
              <a:buClr>
                <a:srgbClr val="2E2E2E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2E2E2E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98450" algn="l" rtl="0">
              <a:spcBef>
                <a:spcPts val="220"/>
              </a:spcBef>
              <a:spcAft>
                <a:spcPts val="0"/>
              </a:spcAft>
              <a:buClr>
                <a:srgbClr val="2E2E2E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2E2E2E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dt" idx="10"/>
          </p:nvPr>
        </p:nvSpPr>
        <p:spPr>
          <a:xfrm>
            <a:off x="7380287" y="333375"/>
            <a:ext cx="1295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1">
                <a:solidFill>
                  <a:srgbClr val="A2B6BE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ftr" idx="11"/>
          </p:nvPr>
        </p:nvSpPr>
        <p:spPr>
          <a:xfrm>
            <a:off x="1547812" y="6356350"/>
            <a:ext cx="4752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sldNum" idx="12"/>
          </p:nvPr>
        </p:nvSpPr>
        <p:spPr>
          <a:xfrm>
            <a:off x="395287" y="6356350"/>
            <a:ext cx="100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ahoma"/>
              <a:buNone/>
              <a:defRPr sz="1200" b="0" i="0" u="none" strike="noStrike" cap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ahoma"/>
              <a:buNone/>
              <a:defRPr sz="1200" b="0" i="0" u="none" strike="noStrike" cap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ahoma"/>
              <a:buNone/>
              <a:defRPr sz="1200" b="0" i="0" u="none" strike="noStrike" cap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ahoma"/>
              <a:buNone/>
              <a:defRPr sz="1200" b="0" i="0" u="none" strike="noStrike" cap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ahoma"/>
              <a:buNone/>
              <a:defRPr sz="1200" b="0" i="0" u="none" strike="noStrike" cap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ahoma"/>
              <a:buNone/>
              <a:defRPr sz="1200" b="0" i="0" u="none" strike="noStrike" cap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ahoma"/>
              <a:buNone/>
              <a:defRPr sz="1200" b="0" i="0" u="none" strike="noStrike" cap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ahoma"/>
              <a:buNone/>
              <a:defRPr sz="1200" b="0" i="0" u="none" strike="noStrike" cap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ahoma"/>
              <a:buNone/>
              <a:defRPr sz="1200" b="0" i="0" u="none" strike="noStrike" cap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4"/>
          <p:cNvSpPr txBox="1">
            <a:spLocks noGrp="1"/>
          </p:cNvSpPr>
          <p:nvPr>
            <p:ph type="title"/>
          </p:nvPr>
        </p:nvSpPr>
        <p:spPr>
          <a:xfrm>
            <a:off x="395536" y="44624"/>
            <a:ext cx="6696744" cy="93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4B4B4B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4B4B4B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4B4B4B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4B4B4B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4B4B4B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4B4B4B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4B4B4B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4B4B4B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37" name="Google Shape;37;p24"/>
          <p:cNvSpPr txBox="1">
            <a:spLocks noGrp="1"/>
          </p:cNvSpPr>
          <p:nvPr>
            <p:ph type="body" idx="1"/>
          </p:nvPr>
        </p:nvSpPr>
        <p:spPr>
          <a:xfrm>
            <a:off x="395536" y="1196752"/>
            <a:ext cx="8280920" cy="4824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20"/>
              </a:spcBef>
              <a:spcAft>
                <a:spcPts val="0"/>
              </a:spcAft>
              <a:buClr>
                <a:srgbClr val="2E2E2E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2E2E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spcBef>
                <a:spcPts val="320"/>
              </a:spcBef>
              <a:spcAft>
                <a:spcPts val="0"/>
              </a:spcAft>
              <a:buClr>
                <a:srgbClr val="2E2E2E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2E2E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spcBef>
                <a:spcPts val="280"/>
              </a:spcBef>
              <a:spcAft>
                <a:spcPts val="0"/>
              </a:spcAft>
              <a:buClr>
                <a:srgbClr val="2E2E2E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E2E2E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spcBef>
                <a:spcPts val="240"/>
              </a:spcBef>
              <a:spcAft>
                <a:spcPts val="0"/>
              </a:spcAft>
              <a:buClr>
                <a:srgbClr val="2E2E2E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E2E2E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spcBef>
                <a:spcPts val="220"/>
              </a:spcBef>
              <a:spcAft>
                <a:spcPts val="0"/>
              </a:spcAft>
              <a:buClr>
                <a:srgbClr val="2E2E2E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2E2E2E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dt" idx="10"/>
          </p:nvPr>
        </p:nvSpPr>
        <p:spPr>
          <a:xfrm>
            <a:off x="7380287" y="333375"/>
            <a:ext cx="1295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1">
                <a:solidFill>
                  <a:srgbClr val="A2B6BE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ftr" idx="11"/>
          </p:nvPr>
        </p:nvSpPr>
        <p:spPr>
          <a:xfrm>
            <a:off x="1547812" y="6356350"/>
            <a:ext cx="4752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sldNum" idx="12"/>
          </p:nvPr>
        </p:nvSpPr>
        <p:spPr>
          <a:xfrm>
            <a:off x="395287" y="6356350"/>
            <a:ext cx="100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ahoma"/>
              <a:buNone/>
              <a:defRPr sz="1200" b="0" i="0" u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ahoma"/>
              <a:buNone/>
              <a:defRPr sz="1200" b="0" i="0" u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ahoma"/>
              <a:buNone/>
              <a:defRPr sz="1200" b="0" i="0" u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ahoma"/>
              <a:buNone/>
              <a:defRPr sz="1200" b="0" i="0" u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ahoma"/>
              <a:buNone/>
              <a:defRPr sz="1200" b="0" i="0" u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ahoma"/>
              <a:buNone/>
              <a:defRPr sz="1200" b="0" i="0" u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ahoma"/>
              <a:buNone/>
              <a:defRPr sz="1200" b="0" i="0" u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ahoma"/>
              <a:buNone/>
              <a:defRPr sz="1200" b="0" i="0" u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ahoma"/>
              <a:buNone/>
              <a:defRPr sz="1200" b="0" i="0" u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55514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4600" y="6248400"/>
            <a:ext cx="2495550" cy="609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Google Shape;19;p21"/>
          <p:cNvCxnSpPr/>
          <p:nvPr/>
        </p:nvCxnSpPr>
        <p:spPr>
          <a:xfrm>
            <a:off x="0" y="6200775"/>
            <a:ext cx="9144000" cy="0"/>
          </a:xfrm>
          <a:prstGeom prst="straightConnector1">
            <a:avLst/>
          </a:prstGeom>
          <a:noFill/>
          <a:ln w="15875" cap="flat" cmpd="sng">
            <a:solidFill>
              <a:srgbClr val="DEDEDE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20" name="Google Shape;20;p21"/>
          <p:cNvSpPr txBox="1">
            <a:spLocks noGrp="1"/>
          </p:cNvSpPr>
          <p:nvPr>
            <p:ph type="dt" idx="10"/>
          </p:nvPr>
        </p:nvSpPr>
        <p:spPr>
          <a:xfrm>
            <a:off x="7380287" y="333375"/>
            <a:ext cx="1295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rgbClr val="A2B6BE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ftr" idx="11"/>
          </p:nvPr>
        </p:nvSpPr>
        <p:spPr>
          <a:xfrm>
            <a:off x="1547812" y="6356350"/>
            <a:ext cx="4752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sldNum" idx="12"/>
          </p:nvPr>
        </p:nvSpPr>
        <p:spPr>
          <a:xfrm>
            <a:off x="395287" y="6356350"/>
            <a:ext cx="100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ahoma"/>
              <a:buNone/>
              <a:defRPr sz="1200" b="0" i="0" u="none" strike="noStrike" cap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ahoma"/>
              <a:buNone/>
              <a:defRPr sz="1200" b="0" i="0" u="none" strike="noStrike" cap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ahoma"/>
              <a:buNone/>
              <a:defRPr sz="1200" b="0" i="0" u="none" strike="noStrike" cap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ahoma"/>
              <a:buNone/>
              <a:defRPr sz="1200" b="0" i="0" u="none" strike="noStrike" cap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ahoma"/>
              <a:buNone/>
              <a:defRPr sz="1200" b="0" i="0" u="none" strike="noStrike" cap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ahoma"/>
              <a:buNone/>
              <a:defRPr sz="1200" b="0" i="0" u="none" strike="noStrike" cap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ahoma"/>
              <a:buNone/>
              <a:defRPr sz="1200" b="0" i="0" u="none" strike="noStrike" cap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ahoma"/>
              <a:buNone/>
              <a:defRPr sz="1200" b="0" i="0" u="none" strike="noStrike" cap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ahoma"/>
              <a:buNone/>
              <a:defRPr sz="1200" b="0" i="0" u="none" strike="noStrike" cap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4600" y="6248400"/>
            <a:ext cx="2495550" cy="609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" name="Google Shape;31;p23"/>
          <p:cNvCxnSpPr/>
          <p:nvPr/>
        </p:nvCxnSpPr>
        <p:spPr>
          <a:xfrm>
            <a:off x="0" y="6200775"/>
            <a:ext cx="9144000" cy="0"/>
          </a:xfrm>
          <a:prstGeom prst="straightConnector1">
            <a:avLst/>
          </a:prstGeom>
          <a:noFill/>
          <a:ln w="15875" cap="flat" cmpd="sng">
            <a:solidFill>
              <a:srgbClr val="DEDEDE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32" name="Google Shape;32;p23"/>
          <p:cNvSpPr txBox="1">
            <a:spLocks noGrp="1"/>
          </p:cNvSpPr>
          <p:nvPr>
            <p:ph type="dt" idx="10"/>
          </p:nvPr>
        </p:nvSpPr>
        <p:spPr>
          <a:xfrm>
            <a:off x="7380287" y="333375"/>
            <a:ext cx="1295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>
                <a:solidFill>
                  <a:srgbClr val="A2B6BE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ftr" idx="11"/>
          </p:nvPr>
        </p:nvSpPr>
        <p:spPr>
          <a:xfrm>
            <a:off x="1547812" y="6356350"/>
            <a:ext cx="4752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sldNum" idx="12"/>
          </p:nvPr>
        </p:nvSpPr>
        <p:spPr>
          <a:xfrm>
            <a:off x="395287" y="6356350"/>
            <a:ext cx="100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ahoma"/>
              <a:buNone/>
              <a:defRPr sz="1200" b="0" i="0" u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ahoma"/>
              <a:buNone/>
              <a:defRPr sz="1200" b="0" i="0" u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ahoma"/>
              <a:buNone/>
              <a:defRPr sz="1200" b="0" i="0" u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ahoma"/>
              <a:buNone/>
              <a:defRPr sz="1200" b="0" i="0" u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ahoma"/>
              <a:buNone/>
              <a:defRPr sz="1200" b="0" i="0" u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ahoma"/>
              <a:buNone/>
              <a:defRPr sz="1200" b="0" i="0" u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ahoma"/>
              <a:buNone/>
              <a:defRPr sz="1200" b="0" i="0" u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ahoma"/>
              <a:buNone/>
              <a:defRPr sz="1200" b="0" i="0" u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ahoma"/>
              <a:buNone/>
              <a:defRPr sz="1200" b="0" i="0" u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hyperlink" Target="http://betterinternetforkids.eu" TargetMode="External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steabi.ee" TargetMode="External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hyperlink" Target="https://www.instagram.com/lasteabi" TargetMode="External"/><Relationship Id="rId4" Type="http://schemas.openxmlformats.org/officeDocument/2006/relationships/hyperlink" Target="https://www.facebook.com/lasteabi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vihjeliin/targalt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hyperlink" Target="http://internetis.ee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argaltinternetis.ee/en/news/2026/02/estonia-s-media-literacy-report-nov-2022-october-2025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rgaltinternetis.ee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targaltinternetis.ee/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"/>
          <p:cNvSpPr txBox="1">
            <a:spLocks noGrp="1"/>
          </p:cNvSpPr>
          <p:nvPr>
            <p:ph type="ctrTitle"/>
          </p:nvPr>
        </p:nvSpPr>
        <p:spPr>
          <a:xfrm>
            <a:off x="1089025" y="4154487"/>
            <a:ext cx="7772400" cy="163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ahoma"/>
              <a:buNone/>
            </a:pPr>
            <a:r>
              <a:rPr lang="en-US" sz="1600" b="1" i="0" u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br>
              <a:rPr lang="en-US" sz="1600" b="1" i="0" u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</a:br>
            <a:br>
              <a:rPr lang="en-US" sz="1600" b="1" i="0" u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US" sz="2400" b="1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Estonian Safer Internet Center project </a:t>
            </a:r>
            <a:br>
              <a:rPr lang="en-US" sz="2400" b="0" i="0" u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400" b="0" i="0" u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Smartly on the Web </a:t>
            </a:r>
            <a:br>
              <a:rPr lang="en-US" sz="1600" b="1" i="0" u="none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pic>
        <p:nvPicPr>
          <p:cNvPr id="47" name="Google Shape;4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000" y="5903912"/>
            <a:ext cx="1619250" cy="382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30437" y="5857875"/>
            <a:ext cx="1309687" cy="474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1" descr="Kasutaja TalTech IT-teaduskond foto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56050" y="5697537"/>
            <a:ext cx="955675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91125" y="5770562"/>
            <a:ext cx="1809750" cy="48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78675" y="5826125"/>
            <a:ext cx="1682750" cy="404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16337" y="6221412"/>
            <a:ext cx="180975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"/>
          <p:cNvSpPr txBox="1"/>
          <p:nvPr/>
        </p:nvSpPr>
        <p:spPr>
          <a:xfrm>
            <a:off x="900112" y="1628775"/>
            <a:ext cx="184150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0"/>
          <p:cNvSpPr txBox="1"/>
          <p:nvPr/>
        </p:nvSpPr>
        <p:spPr>
          <a:xfrm>
            <a:off x="582612" y="404812"/>
            <a:ext cx="50165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endParaRPr/>
          </a:p>
        </p:txBody>
      </p:sp>
      <p:sp>
        <p:nvSpPr>
          <p:cNvPr id="144" name="Google Shape;144;p10"/>
          <p:cNvSpPr txBox="1"/>
          <p:nvPr/>
        </p:nvSpPr>
        <p:spPr>
          <a:xfrm>
            <a:off x="588962" y="404812"/>
            <a:ext cx="7821612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lang="en-US" sz="2400" b="1" i="0" u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Cooperation with schools and kindergartens </a:t>
            </a:r>
            <a:r>
              <a:rPr lang="en-US" sz="1600" b="0" i="0" u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(EUCW)</a:t>
            </a:r>
            <a:endParaRPr dirty="0"/>
          </a:p>
        </p:txBody>
      </p:sp>
      <p:sp>
        <p:nvSpPr>
          <p:cNvPr id="145" name="Google Shape;145;p10"/>
          <p:cNvSpPr txBox="1"/>
          <p:nvPr/>
        </p:nvSpPr>
        <p:spPr>
          <a:xfrm>
            <a:off x="152252" y="1111450"/>
            <a:ext cx="36525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Workshops for </a:t>
            </a:r>
            <a:r>
              <a:rPr lang="en-US" sz="2000">
                <a:solidFill>
                  <a:schemeClr val="dk1"/>
                </a:solidFill>
              </a:rPr>
              <a:t>children</a:t>
            </a: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and </a:t>
            </a:r>
            <a:r>
              <a:rPr lang="en-US" sz="2000">
                <a:solidFill>
                  <a:schemeClr val="dk1"/>
                </a:solidFill>
              </a:rPr>
              <a:t>students</a:t>
            </a:r>
            <a:endParaRPr sz="20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Lesson plans for teachers</a:t>
            </a:r>
            <a:endParaRPr sz="2000">
              <a:solidFill>
                <a:schemeClr val="dk1"/>
              </a:solidFill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Awareness raising materials for children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146" name="Google Shape;146;p10" descr="Pilt, millel on kujutatud rõivad, inimene, toas, poiss&#10;&#10;Tehisintellekti genereeritud sisu võib olla ebatõene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05705" y="3903600"/>
            <a:ext cx="2747620" cy="183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0" descr="Pilt, millel on kujutatud tekst, kuvatõmmis, Veebileht&#10;&#10;Tehisintellekti genereeritud sisu ei pruugi olla õige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04749" y="1387692"/>
            <a:ext cx="2747624" cy="2211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15025" y="3903592"/>
            <a:ext cx="2435551" cy="183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52374" y="1392987"/>
            <a:ext cx="2435551" cy="2200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0406" y="3911013"/>
            <a:ext cx="2829494" cy="181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1"/>
          <p:cNvSpPr txBox="1">
            <a:spLocks noGrp="1"/>
          </p:cNvSpPr>
          <p:nvPr>
            <p:ph type="title"/>
          </p:nvPr>
        </p:nvSpPr>
        <p:spPr>
          <a:xfrm>
            <a:off x="306325" y="0"/>
            <a:ext cx="8695200" cy="9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lang="en-US" dirty="0"/>
              <a:t>Cooperation with schools and kindergartens </a:t>
            </a:r>
            <a:endParaRPr sz="2300" dirty="0"/>
          </a:p>
        </p:txBody>
      </p:sp>
      <p:sp>
        <p:nvSpPr>
          <p:cNvPr id="156" name="Google Shape;156;p11"/>
          <p:cNvSpPr txBox="1">
            <a:spLocks noGrp="1"/>
          </p:cNvSpPr>
          <p:nvPr>
            <p:ph type="body" idx="1"/>
          </p:nvPr>
        </p:nvSpPr>
        <p:spPr>
          <a:xfrm>
            <a:off x="395287" y="1196975"/>
            <a:ext cx="8280400" cy="4824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-US"/>
              <a:t>Webinars for teachers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-US"/>
              <a:t>Development of e-courses and resources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-US"/>
              <a:t>Seminars for teachers and school/kindergarten 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staff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-US"/>
              <a:t>Regular newsletters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342900" marR="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>
              <a:solidFill>
                <a:srgbClr val="2E2E2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1"/>
          <p:cNvSpPr txBox="1"/>
          <p:nvPr/>
        </p:nvSpPr>
        <p:spPr>
          <a:xfrm>
            <a:off x="395287" y="6356350"/>
            <a:ext cx="100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ahoma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rPr>
              <a:t>11</a:t>
            </a:fld>
            <a:endParaRPr/>
          </a:p>
        </p:txBody>
      </p:sp>
      <p:pic>
        <p:nvPicPr>
          <p:cNvPr id="158" name="Google Shape;158;p11" title="Soovitused ja kokkulepped nutiseadme kasutamisek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7925" y="2637648"/>
            <a:ext cx="3712899" cy="1943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1" title="WgVunlWH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8450" y="2747150"/>
            <a:ext cx="2578575" cy="343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1" title="media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7150" y="4298601"/>
            <a:ext cx="3236849" cy="182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1" title="-aYQIGW4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20400" y="1076025"/>
            <a:ext cx="3323602" cy="2492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2"/>
          <p:cNvSpPr txBox="1">
            <a:spLocks noGrp="1"/>
          </p:cNvSpPr>
          <p:nvPr>
            <p:ph type="title"/>
          </p:nvPr>
        </p:nvSpPr>
        <p:spPr>
          <a:xfrm>
            <a:off x="395287" y="44450"/>
            <a:ext cx="6697662" cy="936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lang="en-US" dirty="0"/>
              <a:t>Cooperation</a:t>
            </a:r>
            <a:r>
              <a:rPr lang="en-US" sz="2400" b="1" i="0" u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with schools </a:t>
            </a:r>
            <a:endParaRPr dirty="0"/>
          </a:p>
        </p:txBody>
      </p:sp>
      <p:sp>
        <p:nvSpPr>
          <p:cNvPr id="167" name="Google Shape;167;p12"/>
          <p:cNvSpPr txBox="1">
            <a:spLocks noGrp="1"/>
          </p:cNvSpPr>
          <p:nvPr>
            <p:ph type="body" idx="1"/>
          </p:nvPr>
        </p:nvSpPr>
        <p:spPr>
          <a:xfrm>
            <a:off x="509575" y="1016850"/>
            <a:ext cx="8280300" cy="51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Cyber Competitions</a:t>
            </a:r>
            <a:endParaRPr sz="21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22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CyberPin</a:t>
            </a:r>
            <a:endParaRPr sz="2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000"/>
              <a:buFont typeface="Calibri"/>
              <a:buChar char="•"/>
            </a:pPr>
            <a:r>
              <a:rPr lang="en-US" sz="2000" b="1" dirty="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Grades 1–6, 8,086 participants</a:t>
            </a:r>
            <a:r>
              <a:rPr lang="en-US" sz="2000" dirty="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 (50/50 boys–girls)</a:t>
            </a:r>
            <a:endParaRPr sz="2000" dirty="0">
              <a:solidFill>
                <a:srgbClr val="21212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000"/>
              <a:buFont typeface="Calibri"/>
              <a:buChar char="•"/>
            </a:pPr>
            <a:r>
              <a:rPr lang="en-US" sz="2000" dirty="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School lessons = key source of digital safety &amp; AI knowledge</a:t>
            </a:r>
            <a:br>
              <a:rPr lang="en-US" sz="2000" dirty="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AI mostly banned in class</a:t>
            </a:r>
            <a:br>
              <a:rPr lang="en-US" sz="2000" dirty="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Girls’ IT interest falls with age; boys’ stays stable</a:t>
            </a:r>
            <a:br>
              <a:rPr lang="en-US" sz="2000" b="1" dirty="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More focus needed on AI &amp; cybersecurity in schools</a:t>
            </a:r>
            <a:endParaRPr sz="2000" dirty="0">
              <a:solidFill>
                <a:srgbClr val="21212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CyberCracker</a:t>
            </a:r>
            <a:r>
              <a:rPr lang="en-US" sz="2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Grades 4–9, 8,022 students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169 schools (Estonian 6,780 / Russian 1,242)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000"/>
              <a:buFont typeface="Calibri"/>
              <a:buChar char="•"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 safety knowledge: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school &amp; clubs 66%, parents 61%, friends 40%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Awareness:</a:t>
            </a:r>
            <a:b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sz="2000" dirty="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Smartly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the Web” better known among Estonian students (65%)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Child Helpline 116111 familiar to ~70% Estonian students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 use: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Russian-speaking students use chatbots more; curious youth explore AI independently</a:t>
            </a:r>
            <a:endParaRPr sz="1200" b="1" dirty="0">
              <a:solidFill>
                <a:schemeClr val="dk1"/>
              </a:solidFill>
            </a:endParaRPr>
          </a:p>
        </p:txBody>
      </p:sp>
      <p:sp>
        <p:nvSpPr>
          <p:cNvPr id="168" name="Google Shape;168;p12"/>
          <p:cNvSpPr txBox="1"/>
          <p:nvPr/>
        </p:nvSpPr>
        <p:spPr>
          <a:xfrm>
            <a:off x="395287" y="6356350"/>
            <a:ext cx="100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ahoma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rPr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9f7df8de62_0_19"/>
          <p:cNvSpPr txBox="1">
            <a:spLocks noGrp="1"/>
          </p:cNvSpPr>
          <p:nvPr>
            <p:ph type="title"/>
          </p:nvPr>
        </p:nvSpPr>
        <p:spPr>
          <a:xfrm>
            <a:off x="395287" y="44450"/>
            <a:ext cx="6697800" cy="9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lang="en-US"/>
              <a:t>Cooperation</a:t>
            </a:r>
            <a:r>
              <a:rPr lang="en-US" sz="2400" b="1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with schools</a:t>
            </a:r>
            <a:endParaRPr/>
          </a:p>
        </p:txBody>
      </p:sp>
      <p:sp>
        <p:nvSpPr>
          <p:cNvPr id="174" name="Google Shape;174;g39f7df8de62_0_19"/>
          <p:cNvSpPr txBox="1">
            <a:spLocks noGrp="1"/>
          </p:cNvSpPr>
          <p:nvPr>
            <p:ph type="body" idx="1"/>
          </p:nvPr>
        </p:nvSpPr>
        <p:spPr>
          <a:xfrm>
            <a:off x="395275" y="1101725"/>
            <a:ext cx="8280300" cy="52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Teacher guidance: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Estonian 54–65% (“don’t use”), 41–62% (“how to use”); Russian much lower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Future demand: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50–63% want AI programming lessons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Trend: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Privacy awareness grows with age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CyberDrill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Competition for grades </a:t>
            </a: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7–12 &amp; vocational schools, 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just" rtl="0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3,826 participants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(75 schools) →  Finals: 124 teams / 450 students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Teacher info: 72% Estonian, 61% Russian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Russian vocational students: highest self-confidence (36%)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AI: explored occasionally, interest grows with age; ~⅓ use in studies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Schools stress limits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 practical use of AI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focus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needed on data safety &amp; cyberbullying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spcBef>
                <a:spcPts val="320"/>
              </a:spcBef>
              <a:spcAft>
                <a:spcPts val="0"/>
              </a:spcAft>
              <a:buSzPts val="1600"/>
              <a:buChar char="●"/>
            </a:pPr>
            <a:r>
              <a:rPr lang="en-US" b="1"/>
              <a:t>The Exercises portal</a:t>
            </a:r>
            <a:r>
              <a:rPr lang="en-US"/>
              <a:t> 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b="1"/>
              <a:t>Good practices and guidelines </a:t>
            </a:r>
            <a:r>
              <a:rPr lang="en-US"/>
              <a:t>for service providers and schools.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g39f7df8de62_0_19"/>
          <p:cNvSpPr txBox="1"/>
          <p:nvPr/>
        </p:nvSpPr>
        <p:spPr>
          <a:xfrm>
            <a:off x="395287" y="6356350"/>
            <a:ext cx="1008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ahoma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rPr>
              <a:t>13</a:t>
            </a:fld>
            <a:endParaRPr/>
          </a:p>
        </p:txBody>
      </p:sp>
      <p:pic>
        <p:nvPicPr>
          <p:cNvPr id="176" name="Google Shape;176;g39f7df8de62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6275" y="4515048"/>
            <a:ext cx="1954900" cy="104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3"/>
          <p:cNvSpPr txBox="1">
            <a:spLocks noGrp="1"/>
          </p:cNvSpPr>
          <p:nvPr>
            <p:ph type="title"/>
          </p:nvPr>
        </p:nvSpPr>
        <p:spPr>
          <a:xfrm>
            <a:off x="395287" y="44450"/>
            <a:ext cx="6697662" cy="936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lang="en-US" sz="2400" b="1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European cooperation</a:t>
            </a:r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body" idx="1"/>
          </p:nvPr>
        </p:nvSpPr>
        <p:spPr>
          <a:xfrm>
            <a:off x="395275" y="1282075"/>
            <a:ext cx="5004300" cy="20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Participation in Insafe network</a:t>
            </a:r>
            <a:endParaRPr sz="2000">
              <a:solidFill>
                <a:schemeClr val="dk1"/>
              </a:solidFill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 (working groups, training seminars)</a:t>
            </a:r>
            <a:endParaRPr sz="2000">
              <a:solidFill>
                <a:schemeClr val="dk1"/>
              </a:solidFill>
            </a:endParaRPr>
          </a:p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Materials and articles </a:t>
            </a:r>
            <a:endParaRPr sz="2000">
              <a:solidFill>
                <a:schemeClr val="dk1"/>
              </a:solidFill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    </a:t>
            </a:r>
            <a:r>
              <a:rPr lang="en-US" sz="2000" u="sng">
                <a:solidFill>
                  <a:schemeClr val="hlink"/>
                </a:solidFill>
                <a:hlinkClick r:id="rId3"/>
              </a:rPr>
              <a:t>Betterinternetforkids.eu</a:t>
            </a:r>
            <a:r>
              <a:rPr lang="en-US" sz="2000">
                <a:solidFill>
                  <a:schemeClr val="dk1"/>
                </a:solidFill>
              </a:rPr>
              <a:t> portal</a:t>
            </a:r>
            <a:endParaRPr sz="2000">
              <a:solidFill>
                <a:schemeClr val="dk1"/>
              </a:solidFill>
            </a:endParaRPr>
          </a:p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Evaluation of the BIK plus strategy</a:t>
            </a:r>
            <a:endParaRPr sz="2000">
              <a:solidFill>
                <a:schemeClr val="dk1"/>
              </a:solidFill>
            </a:endParaRPr>
          </a:p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Information for BIK Policy Map</a:t>
            </a:r>
            <a:endParaRPr sz="20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</a:endParaRPr>
          </a:p>
        </p:txBody>
      </p:sp>
      <p:sp>
        <p:nvSpPr>
          <p:cNvPr id="183" name="Google Shape;183;p13"/>
          <p:cNvSpPr txBox="1"/>
          <p:nvPr/>
        </p:nvSpPr>
        <p:spPr>
          <a:xfrm>
            <a:off x="395287" y="6356350"/>
            <a:ext cx="100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ahoma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rPr>
              <a:t>14</a:t>
            </a:fld>
            <a:endParaRPr/>
          </a:p>
        </p:txBody>
      </p:sp>
      <p:pic>
        <p:nvPicPr>
          <p:cNvPr id="184" name="Google Shape;18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9400" y="943975"/>
            <a:ext cx="2280775" cy="300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9650" y="3948825"/>
            <a:ext cx="2097574" cy="209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58238" y="3948825"/>
            <a:ext cx="3146364" cy="2097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63149" y="1097275"/>
            <a:ext cx="1746251" cy="2537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05625" y="3948825"/>
            <a:ext cx="2912463" cy="209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4"/>
          <p:cNvSpPr txBox="1">
            <a:spLocks noGrp="1"/>
          </p:cNvSpPr>
          <p:nvPr>
            <p:ph type="title"/>
          </p:nvPr>
        </p:nvSpPr>
        <p:spPr>
          <a:xfrm>
            <a:off x="1378737" y="44450"/>
            <a:ext cx="6697800" cy="9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lang="en-US"/>
              <a:t>Child </a:t>
            </a:r>
            <a:r>
              <a:rPr lang="en-US" sz="2400" b="1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Helpline 116111 (Lasteabi)</a:t>
            </a:r>
            <a:endParaRPr/>
          </a:p>
        </p:txBody>
      </p:sp>
      <p:sp>
        <p:nvSpPr>
          <p:cNvPr id="194" name="Google Shape;194;p14"/>
          <p:cNvSpPr txBox="1">
            <a:spLocks noGrp="1"/>
          </p:cNvSpPr>
          <p:nvPr>
            <p:ph type="body" idx="1"/>
          </p:nvPr>
        </p:nvSpPr>
        <p:spPr>
          <a:xfrm>
            <a:off x="90187" y="1124037"/>
            <a:ext cx="8280300" cy="48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>
              <a:solidFill>
                <a:srgbClr val="2E2E2E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>
              <a:solidFill>
                <a:srgbClr val="2E2E2E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>
              <a:solidFill>
                <a:srgbClr val="2E2E2E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>
              <a:solidFill>
                <a:srgbClr val="2E2E2E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>
              <a:solidFill>
                <a:srgbClr val="2E2E2E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>
              <a:solidFill>
                <a:srgbClr val="2E2E2E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>
              <a:solidFill>
                <a:srgbClr val="2E2E2E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>
              <a:solidFill>
                <a:srgbClr val="2E2E2E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>
              <a:solidFill>
                <a:srgbClr val="2E2E2E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>
              <a:solidFill>
                <a:srgbClr val="2E2E2E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95" name="Google Shape;195;p14"/>
          <p:cNvSpPr txBox="1"/>
          <p:nvPr/>
        </p:nvSpPr>
        <p:spPr>
          <a:xfrm>
            <a:off x="223825" y="1187950"/>
            <a:ext cx="7981800" cy="51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>
                <a:solidFill>
                  <a:schemeClr val="dk1"/>
                </a:solidFill>
              </a:rPr>
              <a:t>Service provider:</a:t>
            </a:r>
            <a:r>
              <a:rPr lang="en-US" sz="1600">
                <a:solidFill>
                  <a:schemeClr val="dk1"/>
                </a:solidFill>
              </a:rPr>
              <a:t> Social Insurance Board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Available </a:t>
            </a:r>
            <a:r>
              <a:rPr lang="en-US" sz="1600" b="1">
                <a:solidFill>
                  <a:schemeClr val="dk1"/>
                </a:solidFill>
              </a:rPr>
              <a:t>24/7</a:t>
            </a:r>
            <a:r>
              <a:rPr lang="en-US" sz="1600">
                <a:solidFill>
                  <a:schemeClr val="dk1"/>
                </a:solidFill>
              </a:rPr>
              <a:t>, </a:t>
            </a:r>
            <a:r>
              <a:rPr lang="en-US" sz="1600" b="1">
                <a:solidFill>
                  <a:schemeClr val="dk1"/>
                </a:solidFill>
              </a:rPr>
              <a:t>free of charge</a:t>
            </a:r>
            <a:endParaRPr sz="1600" b="1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Counselling via: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 sz="1600" b="1">
                <a:solidFill>
                  <a:schemeClr val="dk1"/>
                </a:solidFill>
              </a:rPr>
              <a:t>Phone:</a:t>
            </a:r>
            <a:r>
              <a:rPr lang="en-US" sz="1600">
                <a:solidFill>
                  <a:schemeClr val="dk1"/>
                </a:solidFill>
              </a:rPr>
              <a:t> 116111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 sz="1600" b="1">
                <a:solidFill>
                  <a:schemeClr val="dk1"/>
                </a:solidFill>
              </a:rPr>
              <a:t>Chat / Video counselling:</a:t>
            </a:r>
            <a:r>
              <a:rPr lang="en-US" sz="160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600" u="sng">
                <a:solidFill>
                  <a:schemeClr val="hlink"/>
                </a:solidFill>
                <a:hlinkClick r:id="rId3"/>
              </a:rPr>
              <a:t>www.lasteabi.ee</a:t>
            </a:r>
            <a:endParaRPr sz="1600" u="sng">
              <a:solidFill>
                <a:schemeClr val="hlink"/>
              </a:solidFill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 sz="1600" b="1">
                <a:solidFill>
                  <a:schemeClr val="dk1"/>
                </a:solidFill>
              </a:rPr>
              <a:t>E-mail:</a:t>
            </a:r>
            <a:r>
              <a:rPr lang="en-US" sz="1600">
                <a:solidFill>
                  <a:schemeClr val="dk1"/>
                </a:solidFill>
              </a:rPr>
              <a:t> info@lasteabi.ee</a:t>
            </a:r>
            <a:br>
              <a:rPr lang="en-US" sz="1600">
                <a:solidFill>
                  <a:schemeClr val="dk1"/>
                </a:solidFill>
              </a:rPr>
            </a:b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Counselling in </a:t>
            </a:r>
            <a:r>
              <a:rPr lang="en-US" sz="1600" b="1">
                <a:solidFill>
                  <a:schemeClr val="dk1"/>
                </a:solidFill>
              </a:rPr>
              <a:t>Estonian, Russian, English</a:t>
            </a:r>
            <a:endParaRPr sz="1600" b="1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 b="1">
                <a:solidFill>
                  <a:schemeClr val="dk1"/>
                </a:solidFill>
              </a:rPr>
              <a:t>Awareness raising activities:</a:t>
            </a:r>
            <a:endParaRPr sz="1600" b="1">
              <a:solidFill>
                <a:schemeClr val="dk1"/>
              </a:solidFill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 sz="1600">
                <a:solidFill>
                  <a:schemeClr val="dk1"/>
                </a:solidFill>
              </a:rPr>
              <a:t>Workshops with children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 sz="1600">
                <a:solidFill>
                  <a:schemeClr val="dk1"/>
                </a:solidFill>
              </a:rPr>
              <a:t>Workshops with specialists 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 sz="1600">
                <a:solidFill>
                  <a:schemeClr val="dk1"/>
                </a:solidFill>
              </a:rPr>
              <a:t>Social media campaigns</a:t>
            </a:r>
            <a:br>
              <a:rPr lang="en-US" sz="1600">
                <a:solidFill>
                  <a:schemeClr val="dk1"/>
                </a:solidFill>
              </a:rPr>
            </a:b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Follow us: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 sz="1600">
                <a:solidFill>
                  <a:schemeClr val="dk1"/>
                </a:solidFill>
              </a:rPr>
              <a:t>Facebook:</a:t>
            </a:r>
            <a:r>
              <a:rPr lang="en-US" sz="1600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600" u="sng">
                <a:solidFill>
                  <a:schemeClr val="hlink"/>
                </a:solidFill>
                <a:hlinkClick r:id="rId4"/>
              </a:rPr>
              <a:t>facebook.com/lasteabi</a:t>
            </a:r>
            <a:endParaRPr sz="1600" u="sng">
              <a:solidFill>
                <a:schemeClr val="hlink"/>
              </a:solidFill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 sz="1600">
                <a:solidFill>
                  <a:schemeClr val="dk1"/>
                </a:solidFill>
              </a:rPr>
              <a:t>Instagram:</a:t>
            </a:r>
            <a:r>
              <a:rPr lang="en-US" sz="1600">
                <a:solidFill>
                  <a:schemeClr val="dk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600" u="sng">
                <a:solidFill>
                  <a:schemeClr val="hlink"/>
                </a:solidFill>
                <a:hlinkClick r:id="rId5"/>
              </a:rPr>
              <a:t>instagram.com/lasteabi</a:t>
            </a:r>
            <a:endParaRPr sz="1600" u="sng">
              <a:solidFill>
                <a:schemeClr val="hlink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2000" y="3537188"/>
            <a:ext cx="4372851" cy="209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75325" y="1296175"/>
            <a:ext cx="4166201" cy="82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5"/>
          <p:cNvSpPr txBox="1">
            <a:spLocks noGrp="1"/>
          </p:cNvSpPr>
          <p:nvPr>
            <p:ph type="title"/>
          </p:nvPr>
        </p:nvSpPr>
        <p:spPr>
          <a:xfrm>
            <a:off x="395287" y="44450"/>
            <a:ext cx="6697662" cy="936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lang="en-US" sz="2400" b="1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Helpline </a:t>
            </a:r>
            <a:endParaRPr/>
          </a:p>
        </p:txBody>
      </p:sp>
      <p:sp>
        <p:nvSpPr>
          <p:cNvPr id="203" name="Google Shape;203;p15"/>
          <p:cNvSpPr txBox="1">
            <a:spLocks noGrp="1"/>
          </p:cNvSpPr>
          <p:nvPr>
            <p:ph type="body" idx="1"/>
          </p:nvPr>
        </p:nvSpPr>
        <p:spPr>
          <a:xfrm>
            <a:off x="431862" y="1256550"/>
            <a:ext cx="8280300" cy="48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Children’s Helpline – Key Statistics: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2024: 18,690 contacts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Jan–Sept 2025: 15,431 contacts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Approx. 20% of contacts are from children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1.8% of all contacts relate to Internet and digital device issues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Awareness-raising activities: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more than 30 sessions reaching nearly 1,100 children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 Online-Related Issues: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Cyberbullying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privacy violations (misuse of personal/private information)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Excessive use of digital devices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Exposure to harmful content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Non-consensual sharing of sexual images or texts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Online sexual coercion and extortion of children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5"/>
          <p:cNvSpPr txBox="1"/>
          <p:nvPr/>
        </p:nvSpPr>
        <p:spPr>
          <a:xfrm>
            <a:off x="395287" y="6356350"/>
            <a:ext cx="100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ahoma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rPr>
              <a:t>16</a:t>
            </a:fld>
            <a:endParaRPr/>
          </a:p>
        </p:txBody>
      </p:sp>
      <p:pic>
        <p:nvPicPr>
          <p:cNvPr id="205" name="Google Shape;20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0150" y="1196976"/>
            <a:ext cx="2191825" cy="116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6"/>
          <p:cNvSpPr txBox="1">
            <a:spLocks noGrp="1"/>
          </p:cNvSpPr>
          <p:nvPr>
            <p:ph type="title"/>
          </p:nvPr>
        </p:nvSpPr>
        <p:spPr>
          <a:xfrm>
            <a:off x="395287" y="44450"/>
            <a:ext cx="6697662" cy="936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lang="en-US" sz="2400" b="1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Hotline </a:t>
            </a:r>
            <a:endParaRPr/>
          </a:p>
        </p:txBody>
      </p:sp>
      <p:sp>
        <p:nvSpPr>
          <p:cNvPr id="211" name="Google Shape;211;p16"/>
          <p:cNvSpPr txBox="1">
            <a:spLocks noGrp="1"/>
          </p:cNvSpPr>
          <p:nvPr>
            <p:ph type="body" idx="1"/>
          </p:nvPr>
        </p:nvSpPr>
        <p:spPr>
          <a:xfrm>
            <a:off x="431850" y="1191275"/>
            <a:ext cx="8280300" cy="55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aim of the Estonian Hotline - Vihjeliin is to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tackle against  the spread of child sexual abuse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material on the Internet.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03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Hotline  is a web-based service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https://vihjeliin/targalt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internetis.ee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receive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reports from public on child sexual abuse material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the Internet.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National cooperation - direct partner Estonian Police and Border Guard Board.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Cooperation agreement 2011, updated 2017.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European and international cooperation via INHOPE.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ICCAM  to receive reports and to insert reports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Statistics: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2023 </a:t>
            </a:r>
            <a:r>
              <a:rPr lang="en-US" sz="1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rPr>
              <a:t>1612 reports</a:t>
            </a:r>
            <a:endParaRPr sz="1800">
              <a:solidFill>
                <a:srgbClr val="2E2E2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2E2E2E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rPr>
              <a:t>in 2024 791 reports</a:t>
            </a:r>
            <a:endParaRPr sz="1800">
              <a:solidFill>
                <a:srgbClr val="2E2E2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2E2E2E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rPr>
              <a:t>during 9 months of 2025 474 reports</a:t>
            </a:r>
            <a:endParaRPr sz="1800">
              <a:solidFill>
                <a:srgbClr val="2E2E2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E2E2E"/>
              </a:solidFill>
            </a:endParaRPr>
          </a:p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6"/>
          <p:cNvSpPr txBox="1"/>
          <p:nvPr/>
        </p:nvSpPr>
        <p:spPr>
          <a:xfrm>
            <a:off x="395287" y="6356350"/>
            <a:ext cx="100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ahoma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rPr>
              <a:t>17</a:t>
            </a:fld>
            <a:endParaRPr/>
          </a:p>
        </p:txBody>
      </p:sp>
      <p:pic>
        <p:nvPicPr>
          <p:cNvPr id="213" name="Google Shape;21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0025" y="981075"/>
            <a:ext cx="3743975" cy="2557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0019" y="3905375"/>
            <a:ext cx="3743975" cy="245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7"/>
          <p:cNvSpPr txBox="1">
            <a:spLocks noGrp="1"/>
          </p:cNvSpPr>
          <p:nvPr>
            <p:ph type="title"/>
          </p:nvPr>
        </p:nvSpPr>
        <p:spPr>
          <a:xfrm>
            <a:off x="395287" y="44450"/>
            <a:ext cx="6697662" cy="936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lang="en-US" sz="2400" b="1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Hotline</a:t>
            </a:r>
            <a:endParaRPr/>
          </a:p>
        </p:txBody>
      </p:sp>
      <p:pic>
        <p:nvPicPr>
          <p:cNvPr id="220" name="Google Shape;220;p17" descr="Pilt, millel on kujutatud tekst, kuvatõmmis, Mobiiltelefon, vidin&#10;&#10;Tehisintellekti genereeritud sisu võib olla ebatõene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463540" y="2158250"/>
            <a:ext cx="3234000" cy="169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7"/>
          <p:cNvSpPr txBox="1"/>
          <p:nvPr/>
        </p:nvSpPr>
        <p:spPr>
          <a:xfrm>
            <a:off x="395287" y="6356350"/>
            <a:ext cx="100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ahoma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rPr>
              <a:t>18</a:t>
            </a:fld>
            <a:endParaRPr/>
          </a:p>
        </p:txBody>
      </p:sp>
      <p:pic>
        <p:nvPicPr>
          <p:cNvPr id="222" name="Google Shape;222;p17" descr="Pilt, millel on kujutatud rõivad, inimene, jalatsid, mees&#10;&#10;Tehisintellekti genereeritud sisu võib olla ebatõene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06625" y="4321650"/>
            <a:ext cx="3234099" cy="180609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7"/>
          <p:cNvSpPr txBox="1"/>
          <p:nvPr/>
        </p:nvSpPr>
        <p:spPr>
          <a:xfrm>
            <a:off x="304800" y="1319050"/>
            <a:ext cx="4864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Awareness raising </a:t>
            </a:r>
            <a:r>
              <a:rPr lang="en-US" sz="1800"/>
              <a:t> </a:t>
            </a:r>
            <a:r>
              <a:rPr lang="en-US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the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Estonian Hotline </a:t>
            </a:r>
            <a:endParaRPr sz="1800"/>
          </a:p>
        </p:txBody>
      </p:sp>
      <p:pic>
        <p:nvPicPr>
          <p:cNvPr id="224" name="Google Shape;22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800" y="2170178"/>
            <a:ext cx="2959100" cy="172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7974" y="3753229"/>
            <a:ext cx="3138692" cy="2603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97170" y="2184800"/>
            <a:ext cx="1894505" cy="169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80475" y="4280275"/>
            <a:ext cx="1894500" cy="180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F8014-4C6B-0A9B-629E-91AC88208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Estonian Safer Internet </a:t>
            </a:r>
            <a:r>
              <a:rPr lang="en-GB" dirty="0" err="1"/>
              <a:t>Center</a:t>
            </a:r>
            <a:r>
              <a:rPr lang="en-GB" dirty="0"/>
              <a:t> Report (Jun 2024 – Nov 2025)</a:t>
            </a:r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C5B3D-83C0-AE78-53F6-DC7A0473C0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pPr marL="85725" indent="0">
              <a:buNone/>
            </a:pPr>
            <a:r>
              <a:rPr lang="en-GB" dirty="0"/>
              <a:t>Available:  https://www.targaltinternetis.ee/en/news/2026/02/estonian-safer-internet-center-report-jun-2024-nov-2025-summary-in-english/ </a:t>
            </a:r>
          </a:p>
          <a:p>
            <a:pPr marL="85725" indent="0">
              <a:buNone/>
            </a:pPr>
            <a:endParaRPr lang="en-GB" dirty="0"/>
          </a:p>
          <a:p>
            <a:pPr marL="85725" indent="0">
              <a:buNone/>
            </a:pPr>
            <a:endParaRPr lang="en-GB" dirty="0"/>
          </a:p>
          <a:p>
            <a:endParaRPr lang="et-E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551501-9BF2-D2BB-515E-7BD41B32275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BADCBD-FC95-AB4D-0AE8-578461129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415" y="2370765"/>
            <a:ext cx="4838183" cy="416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35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"/>
          <p:cNvSpPr txBox="1"/>
          <p:nvPr/>
        </p:nvSpPr>
        <p:spPr>
          <a:xfrm>
            <a:off x="395287" y="981075"/>
            <a:ext cx="8955087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9" name="Google Shape;59;p2"/>
          <p:cNvSpPr txBox="1">
            <a:spLocks noGrp="1"/>
          </p:cNvSpPr>
          <p:nvPr>
            <p:ph type="title"/>
          </p:nvPr>
        </p:nvSpPr>
        <p:spPr>
          <a:xfrm>
            <a:off x="395287" y="44450"/>
            <a:ext cx="6697662" cy="936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lang="en-US" sz="2400" b="1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Estonian Safer Internet Centre</a:t>
            </a:r>
            <a:endParaRPr/>
          </a:p>
        </p:txBody>
      </p:sp>
      <p:sp>
        <p:nvSpPr>
          <p:cNvPr id="60" name="Google Shape;60;p2"/>
          <p:cNvSpPr txBox="1"/>
          <p:nvPr/>
        </p:nvSpPr>
        <p:spPr>
          <a:xfrm>
            <a:off x="431800" y="1844675"/>
            <a:ext cx="82803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Estonian Safer Internet Centre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Estonian Union for Child Welfare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Education and Youth Board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Tallinn University of Technology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Estonian Social Insurance Board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Targalt internetis – Smartly on the Web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Beginning in the fall of 2010.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Co-financed to the extent of 50% by the European Union.</a:t>
            </a: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" name="Google Shape;6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7562" y="1844675"/>
            <a:ext cx="4106862" cy="1001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70039-5202-CFB9-9D69-EEA70C016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Estonia´s Media Literacy Report</a:t>
            </a:r>
            <a:endParaRPr lang="et-E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85C804-3679-95F3-77ED-43B38B61163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A73934-5302-C27F-0C2B-A44E099F3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3827" y="1709462"/>
            <a:ext cx="5141221" cy="37991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43FCB7-C427-C94E-149F-6048158F5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41" y="1709462"/>
            <a:ext cx="3107886" cy="37991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C9BE68-90C1-8A55-F954-0ACFD16C23FA}"/>
              </a:ext>
            </a:extLst>
          </p:cNvPr>
          <p:cNvSpPr txBox="1"/>
          <p:nvPr/>
        </p:nvSpPr>
        <p:spPr>
          <a:xfrm>
            <a:off x="753141" y="5649686"/>
            <a:ext cx="8238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4"/>
              </a:rPr>
              <a:t>https://www.targaltinternetis.ee/en/news/2026/02/estonia-s-media-literacy-report-nov-2022-october-2025/</a:t>
            </a:r>
            <a:r>
              <a:rPr lang="en-GB" dirty="0"/>
              <a:t> 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591668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C275C-810F-4F1A-383C-C714B840B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four pillars of the Estonian media education ecosystem</a:t>
            </a:r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50DA9-86EC-7D78-D693-F8D4332B87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E2F890-75A6-B664-D01F-6AB0BF6EE7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E328FB-D6D9-7DB5-0884-C1DEF54C6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66" y="1294122"/>
            <a:ext cx="6506483" cy="462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57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8"/>
          <p:cNvSpPr txBox="1"/>
          <p:nvPr/>
        </p:nvSpPr>
        <p:spPr>
          <a:xfrm>
            <a:off x="2700337" y="2492375"/>
            <a:ext cx="3384550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Thank you!</a:t>
            </a:r>
            <a:endParaRPr/>
          </a:p>
        </p:txBody>
      </p:sp>
      <p:pic>
        <p:nvPicPr>
          <p:cNvPr id="233" name="Google Shape;233;p18" descr="Pilt, millel on kujutatud imetaja, kass, Väikesed kuni keskmise suurusega kassid, Vurrud&#10;&#10;Tehisintellekti genereeritud sisu võib olla ebatõene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98107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8"/>
          <p:cNvSpPr txBox="1"/>
          <p:nvPr/>
        </p:nvSpPr>
        <p:spPr>
          <a:xfrm>
            <a:off x="323850" y="2184400"/>
            <a:ext cx="3024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US" sz="3200" b="1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en-US" sz="1600" b="1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www.targaltinternetis.ee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"/>
          <p:cNvSpPr txBox="1">
            <a:spLocks noGrp="1"/>
          </p:cNvSpPr>
          <p:nvPr>
            <p:ph type="title"/>
          </p:nvPr>
        </p:nvSpPr>
        <p:spPr>
          <a:xfrm>
            <a:off x="395287" y="44450"/>
            <a:ext cx="6697662" cy="936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lang="en-US" sz="2400" b="1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Estonian Safer Internet Centre</a:t>
            </a:r>
            <a:endParaRPr/>
          </a:p>
        </p:txBody>
      </p:sp>
      <p:sp>
        <p:nvSpPr>
          <p:cNvPr id="68" name="Google Shape;68;p3"/>
          <p:cNvSpPr txBox="1">
            <a:spLocks noGrp="1"/>
          </p:cNvSpPr>
          <p:nvPr>
            <p:ph type="body" idx="1"/>
          </p:nvPr>
        </p:nvSpPr>
        <p:spPr>
          <a:xfrm>
            <a:off x="306150" y="2003975"/>
            <a:ext cx="8531700" cy="42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E2E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rPr>
              <a:t>Three activity strands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2E2E2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E2E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rPr>
              <a:t>promote digital competence of children, </a:t>
            </a:r>
            <a:endParaRPr sz="1800" b="0" i="0" u="none" strike="noStrike" cap="none">
              <a:solidFill>
                <a:srgbClr val="2E2E2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rPr>
              <a:t>parents, teachers and other relevant</a:t>
            </a:r>
            <a:endParaRPr/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rPr>
              <a:t>professionals working with children; </a:t>
            </a:r>
            <a:endParaRPr/>
          </a:p>
          <a:p>
            <a: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E2E2E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rPr>
              <a:t>provide counselling and support for children and parents via the Child Helpline 116111 in matters related to children's use of digital technology and services;</a:t>
            </a:r>
            <a:endParaRPr/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E2E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rPr>
              <a:t>provide a hotline to receive reports from the public of potential child sexual abuse material (CSAM) on the Internet.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7DC223"/>
              </a:buClr>
              <a:buSzPts val="1250"/>
              <a:buFont typeface="Arial"/>
              <a:buNone/>
            </a:pPr>
            <a:endParaRPr sz="1000" b="0" i="0" u="none" strike="noStrike" cap="none">
              <a:solidFill>
                <a:srgbClr val="2E2E2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E2E2E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rPr>
              <a:t>Main target group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s are </a:t>
            </a:r>
            <a:r>
              <a:rPr lang="en-US" sz="1800" b="0" i="0" u="none" strike="noStrike" cap="none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rPr>
              <a:t>children, young people under 18, parents, caregivers and teachers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7DC223"/>
              </a:buClr>
              <a:buSzPts val="1250"/>
              <a:buFont typeface="Arial"/>
              <a:buNone/>
            </a:pPr>
            <a:endParaRPr sz="1000" b="0" i="0" u="none" strike="noStrike" cap="none">
              <a:solidFill>
                <a:srgbClr val="2E2E2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E2E2E"/>
              </a:buClr>
              <a:buSzPts val="1800"/>
              <a:buFont typeface="Arial"/>
              <a:buNone/>
            </a:pPr>
            <a:r>
              <a:rPr lang="en-US" sz="1800" b="0" i="0" u="sng" strike="noStrike" cap="none">
                <a:solidFill>
                  <a:srgbClr val="2E2E2E"/>
                </a:solidFill>
                <a:latin typeface="Tahoma"/>
                <a:ea typeface="Tahoma"/>
                <a:cs typeface="Tahoma"/>
                <a:sym typeface="Tahom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https://www.targaltinternetis.ee/</a:t>
            </a:r>
            <a:r>
              <a:rPr lang="en-US" sz="1800" b="0" i="0" u="none" strike="noStrike" cap="none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342900" marR="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>
              <a:solidFill>
                <a:srgbClr val="2E2E2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" name="Google Shape;69;p3" descr="Pilt, millel on kujutatud tekst, kuvatõmmis, Inimese nägu, inimene&#10;&#10;Tehisintellekti genereeritud sisu ei pruugi olla õige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44550" y="1168675"/>
            <a:ext cx="4191000" cy="2116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"/>
          <p:cNvSpPr txBox="1">
            <a:spLocks noGrp="1"/>
          </p:cNvSpPr>
          <p:nvPr>
            <p:ph type="title"/>
          </p:nvPr>
        </p:nvSpPr>
        <p:spPr>
          <a:xfrm>
            <a:off x="395287" y="44450"/>
            <a:ext cx="6697662" cy="936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lang="en-US" sz="2400" b="1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Estonian Safer Internet Centre</a:t>
            </a:r>
            <a:endParaRPr/>
          </a:p>
        </p:txBody>
      </p:sp>
      <p:sp>
        <p:nvSpPr>
          <p:cNvPr id="75" name="Google Shape;75;p4"/>
          <p:cNvSpPr txBox="1"/>
          <p:nvPr/>
        </p:nvSpPr>
        <p:spPr>
          <a:xfrm>
            <a:off x="395287" y="6356350"/>
            <a:ext cx="100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Tahoma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Tahoma"/>
                <a:ea typeface="Tahoma"/>
                <a:cs typeface="Tahoma"/>
                <a:sym typeface="Tahoma"/>
              </a:rPr>
              <a:t>4</a:t>
            </a:fld>
            <a:endParaRPr/>
          </a:p>
        </p:txBody>
      </p:sp>
      <p:pic>
        <p:nvPicPr>
          <p:cNvPr id="76" name="Google Shape;76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22287" y="1454150"/>
            <a:ext cx="2449512" cy="1633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28975" y="1495425"/>
            <a:ext cx="3071812" cy="159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59550" y="1482725"/>
            <a:ext cx="1943100" cy="159702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4"/>
          <p:cNvSpPr txBox="1"/>
          <p:nvPr/>
        </p:nvSpPr>
        <p:spPr>
          <a:xfrm>
            <a:off x="341312" y="3284537"/>
            <a:ext cx="27129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Awareness raising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www.targaltinternetis.ee</a:t>
            </a: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Education and Youth </a:t>
            </a:r>
            <a:r>
              <a:rPr lang="en-US" sz="1800">
                <a:solidFill>
                  <a:schemeClr val="dk1"/>
                </a:solidFill>
              </a:rPr>
              <a:t>Board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Tallinn University of Technology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Estonian Union for Child Welfare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Social Insurance Board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4"/>
          <p:cNvSpPr txBox="1"/>
          <p:nvPr/>
        </p:nvSpPr>
        <p:spPr>
          <a:xfrm>
            <a:off x="2928937" y="3284537"/>
            <a:ext cx="3673475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Helpline – Child Helpline 116111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Social Insurance Board</a:t>
            </a:r>
            <a:endParaRPr/>
          </a:p>
        </p:txBody>
      </p:sp>
      <p:sp>
        <p:nvSpPr>
          <p:cNvPr id="81" name="Google Shape;81;p4"/>
          <p:cNvSpPr txBox="1"/>
          <p:nvPr/>
        </p:nvSpPr>
        <p:spPr>
          <a:xfrm>
            <a:off x="6529387" y="3284537"/>
            <a:ext cx="2146300" cy="922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Hotline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Estonian Union for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Child Welfare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"/>
          <p:cNvSpPr txBox="1">
            <a:spLocks noGrp="1"/>
          </p:cNvSpPr>
          <p:nvPr>
            <p:ph type="title"/>
          </p:nvPr>
        </p:nvSpPr>
        <p:spPr>
          <a:xfrm>
            <a:off x="395287" y="44450"/>
            <a:ext cx="6697662" cy="936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lang="en-US" sz="2400" b="1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Advisory Board</a:t>
            </a:r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body" idx="1"/>
          </p:nvPr>
        </p:nvSpPr>
        <p:spPr>
          <a:xfrm>
            <a:off x="395287" y="1196975"/>
            <a:ext cx="8280400" cy="5111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Arial"/>
              <a:buNone/>
            </a:pPr>
            <a:r>
              <a:rPr lang="en-US" sz="1800" b="0" i="0" u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Ministry of Education and Research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Arial"/>
              <a:buNone/>
            </a:pPr>
            <a:r>
              <a:rPr lang="en-US" sz="1800" b="0" i="0" u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Ministry of the Interior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Arial"/>
              <a:buNone/>
            </a:pPr>
            <a:r>
              <a:rPr lang="en-US" sz="1800" b="0" i="0" u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Ministry of Social Affairs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none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Arial"/>
              <a:buNone/>
            </a:pPr>
            <a:r>
              <a:rPr lang="en-US" sz="1800" b="0" i="0" u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Estonian Information System Authority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Arial"/>
              <a:buNone/>
            </a:pPr>
            <a:r>
              <a:rPr lang="en-US" sz="1800" b="0" i="0" u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Estonian Data Protection Inspectorate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Arial"/>
              <a:buNone/>
            </a:pPr>
            <a:r>
              <a:rPr lang="en-US" sz="1800" b="0" i="0" u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Police and Border Guard Board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none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Arial"/>
              <a:buNone/>
            </a:pPr>
            <a:r>
              <a:rPr lang="en-US" sz="1800" b="0" i="0" u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Estonian Association of Parents,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Arial"/>
              <a:buNone/>
            </a:pPr>
            <a:r>
              <a:rPr lang="en-US" sz="1800" b="0" i="0" u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Association of School Psychologists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Arial"/>
              <a:buNone/>
            </a:pPr>
            <a:r>
              <a:rPr lang="en-US" sz="1800" b="0" i="0" u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Estonian Association of Informatics Teachers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Arial"/>
              <a:buNone/>
            </a:pPr>
            <a:r>
              <a:rPr lang="en-US" sz="1800" b="0" i="0" u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Estonian Association of Information Technology and Telecommunications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none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Arial"/>
              <a:buNone/>
            </a:pPr>
            <a:r>
              <a:rPr lang="en-US" sz="1800" b="0" i="0" u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University of Tartu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Arial"/>
              <a:buNone/>
            </a:pPr>
            <a:r>
              <a:rPr lang="en-US" sz="1800" b="0" i="0" u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Chancellor of Justice Office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Arial"/>
              <a:buNone/>
            </a:pPr>
            <a:r>
              <a:rPr lang="en-US" sz="1800" b="0" i="0" u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Telia Estonia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Arial"/>
              <a:buNone/>
            </a:pPr>
            <a:r>
              <a:rPr lang="en-US" sz="1800" b="0" i="0" u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Elisa Estonia</a:t>
            </a:r>
            <a:endParaRPr/>
          </a:p>
          <a:p>
            <a:pPr marL="342900" marR="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Google Shape;8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0000" y="1268412"/>
            <a:ext cx="3671887" cy="244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 txBox="1">
            <a:spLocks noGrp="1"/>
          </p:cNvSpPr>
          <p:nvPr>
            <p:ph type="title"/>
          </p:nvPr>
        </p:nvSpPr>
        <p:spPr>
          <a:xfrm>
            <a:off x="395287" y="44450"/>
            <a:ext cx="6697662" cy="936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lang="en-US" sz="2400" b="1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Awareness activities</a:t>
            </a:r>
            <a:endParaRPr/>
          </a:p>
        </p:txBody>
      </p:sp>
      <p:sp>
        <p:nvSpPr>
          <p:cNvPr id="96" name="Google Shape;96;p6"/>
          <p:cNvSpPr txBox="1"/>
          <p:nvPr/>
        </p:nvSpPr>
        <p:spPr>
          <a:xfrm>
            <a:off x="468295" y="1108075"/>
            <a:ext cx="6697800" cy="26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21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23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afer Internet Day campaigns and conferences</a:t>
            </a:r>
            <a:endParaRPr sz="2300" b="1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2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Awareness raising materials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Cooperation with schools, kindergartens etc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Conferences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Webinars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Articles in media, interviews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8200" y="3956050"/>
            <a:ext cx="2733000" cy="1726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6" descr="Pilt, millel on kujutatud tekst, kuvatõmmis, joonisfilm, lõikepildid&#10;&#10;Tehisintellekti genereeritud sisu võib olla ebatõene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88200" y="1144812"/>
            <a:ext cx="2732988" cy="264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2013" y="3960563"/>
            <a:ext cx="2608701" cy="173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9A3F7E-815E-65E3-ADE7-08424C0DE2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3956050"/>
            <a:ext cx="2858727" cy="179528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"/>
          <p:cNvSpPr txBox="1">
            <a:spLocks noGrp="1"/>
          </p:cNvSpPr>
          <p:nvPr>
            <p:ph type="title"/>
          </p:nvPr>
        </p:nvSpPr>
        <p:spPr>
          <a:xfrm>
            <a:off x="395287" y="44450"/>
            <a:ext cx="6697662" cy="936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lang="en-US" sz="2400" b="1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Awareness activities in cooperation with telecommunication companies</a:t>
            </a:r>
            <a:endParaRPr/>
          </a:p>
        </p:txBody>
      </p:sp>
      <p:sp>
        <p:nvSpPr>
          <p:cNvPr id="107" name="Google Shape;107;p7"/>
          <p:cNvSpPr txBox="1">
            <a:spLocks noGrp="1"/>
          </p:cNvSpPr>
          <p:nvPr>
            <p:ph type="body" idx="1"/>
          </p:nvPr>
        </p:nvSpPr>
        <p:spPr>
          <a:xfrm>
            <a:off x="266700" y="1016000"/>
            <a:ext cx="8281987" cy="58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2E2E2E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E2E2E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rPr>
              <a:t>Telia Estonia </a:t>
            </a:r>
            <a:endParaRPr sz="1800" b="1" i="0" u="none" strike="noStrike" cap="none">
              <a:solidFill>
                <a:srgbClr val="2E2E2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E2E2E"/>
              </a:buClr>
              <a:buSzPts val="1800"/>
              <a:buFont typeface="Calibri"/>
              <a:buChar char="●"/>
            </a:pPr>
            <a:r>
              <a:rPr lang="en-US" sz="1800" i="0" u="none" strike="noStrike" cap="none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rPr>
              <a:t>Campaign Suurim julgus – together against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cyberbullying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E2E2E"/>
              </a:buClr>
              <a:buSzPts val="1800"/>
              <a:buFont typeface="Calibri"/>
              <a:buChar char="●"/>
            </a:pPr>
            <a:r>
              <a:rPr lang="en-US" sz="1800" i="0" u="none" strike="noStrike" cap="none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rPr>
              <a:t>Board game Suurim julgus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E2E"/>
              </a:buClr>
              <a:buSzPts val="1800"/>
              <a:buFont typeface="Calibri"/>
              <a:buChar char="●"/>
            </a:pPr>
            <a:r>
              <a:rPr lang="en-US" sz="1800" i="0" u="none" strike="noStrike" cap="none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rPr>
              <a:t>Information materials for parents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E2E"/>
              </a:buClr>
              <a:buSzPts val="1800"/>
              <a:buFont typeface="Calibri"/>
              <a:buChar char="●"/>
            </a:pPr>
            <a:r>
              <a:rPr lang="en-US" sz="1800" i="0" u="none" strike="noStrike" cap="none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rPr>
              <a:t>Webinars for parents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2E2E2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E2E2E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rPr>
              <a:t>Elisa Estonia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E2E2E"/>
              </a:buClr>
              <a:buSzPts val="1800"/>
              <a:buFont typeface="Arial"/>
              <a:buNone/>
            </a:pPr>
            <a:r>
              <a:rPr lang="en-US" sz="1800" i="0" u="none" strike="noStrike" cap="none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rPr>
              <a:t>Campaign “Ole kaasas”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E2E2E"/>
              </a:buClr>
              <a:buSzPts val="1800"/>
              <a:buFont typeface="Arial"/>
              <a:buNone/>
            </a:pPr>
            <a:r>
              <a:rPr lang="en-US" sz="1800" i="0" u="none" strike="noStrike" cap="none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rPr>
              <a:t>(Be aware and support your child's safe use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E2E2E"/>
              </a:buClr>
              <a:buSzPts val="1800"/>
              <a:buFont typeface="Arial"/>
              <a:buNone/>
            </a:pPr>
            <a:r>
              <a:rPr lang="en-US" sz="1800" i="0" u="none" strike="noStrike" cap="none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rPr>
              <a:t>of internet) targeted to parents: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E2E2E"/>
              </a:buClr>
              <a:buSzPts val="1800"/>
              <a:buFont typeface="Calibri"/>
              <a:buChar char="●"/>
            </a:pPr>
            <a:r>
              <a:rPr lang="en-US" sz="1800" i="0" u="none" strike="noStrike" cap="none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rPr>
              <a:t>information material on screens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1800" i="0" u="none" strike="noStrike" cap="none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rPr>
              <a:t> in Elisa’s sales offices, landing page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E2E2E"/>
              </a:buClr>
              <a:buSzPts val="1800"/>
              <a:buFont typeface="Calibri"/>
              <a:buChar char="●"/>
            </a:pPr>
            <a:r>
              <a:rPr lang="en-US" sz="1800" i="0" u="none" strike="noStrike" cap="none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on the </a:t>
            </a:r>
            <a:r>
              <a:rPr lang="en-US" sz="1800" i="0" u="none" strike="noStrike" cap="none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rPr>
              <a:t> Estoni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an </a:t>
            </a:r>
            <a:r>
              <a:rPr lang="en-US" sz="1800" i="0" u="none" strike="noStrike" cap="none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rPr>
              <a:t>SIC website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E2E"/>
              </a:buClr>
              <a:buSzPts val="1800"/>
              <a:buFont typeface="Calibri"/>
              <a:buChar char="●"/>
            </a:pPr>
            <a:r>
              <a:rPr lang="en-US" sz="1800" i="0" u="none" strike="noStrike" cap="none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rPr>
              <a:t>press release, articles in media</a:t>
            </a:r>
            <a:endParaRPr sz="1800" b="1" i="0" u="none" strike="noStrike" cap="none">
              <a:solidFill>
                <a:srgbClr val="2E2E2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2E2E2E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>
              <a:solidFill>
                <a:srgbClr val="2E2E2E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08" name="Google Shape;108;p7" descr="Pilt, millel on kujutatud inimene, sõrm, ranne, käekiri&#10;&#10;Tehisintellekti genereeritud sisu võib olla ebatõene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71300" y="1107700"/>
            <a:ext cx="2843276" cy="163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7" descr="Pilt, millel on kujutatud tekst, kuvatõmmis, Font, logo&#10;&#10;Tehisintellekti genereeritud sisu võib olla ebatõene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71299" y="4527175"/>
            <a:ext cx="2877375" cy="1538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88350" y="2873913"/>
            <a:ext cx="2843275" cy="1526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"/>
          <p:cNvSpPr txBox="1">
            <a:spLocks noGrp="1"/>
          </p:cNvSpPr>
          <p:nvPr>
            <p:ph type="title"/>
          </p:nvPr>
        </p:nvSpPr>
        <p:spPr>
          <a:xfrm>
            <a:off x="395287" y="44450"/>
            <a:ext cx="6697662" cy="936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lang="en-US" sz="2400" b="1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Awareness activities for parents</a:t>
            </a:r>
            <a:endParaRPr/>
          </a:p>
        </p:txBody>
      </p:sp>
      <p:sp>
        <p:nvSpPr>
          <p:cNvPr id="117" name="Google Shape;117;p8"/>
          <p:cNvSpPr txBox="1"/>
          <p:nvPr/>
        </p:nvSpPr>
        <p:spPr>
          <a:xfrm>
            <a:off x="458787" y="1014412"/>
            <a:ext cx="5841900" cy="27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Webinars, podcasts </a:t>
            </a:r>
            <a:endParaRPr/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Awareness raising materials</a:t>
            </a:r>
            <a:endParaRPr sz="200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Articles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1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" name="Google Shape;118;p8" descr="Pilt, millel on kujutatud tekst, kuvatõmmis, Mobiiltelefon, Kaubamärk&#10;&#10;Tehisintellekti genereeritud sisu võib olla ebatõene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4925" y="2588037"/>
            <a:ext cx="2456474" cy="146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8" descr="Pilt, millel on kujutatud tekst, arvuti, kuvatõmmis, sülearvuti&#10;&#10;Tehisintellekti genereeritud sisu võib olla ebatõene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04925" y="1099425"/>
            <a:ext cx="2456475" cy="1370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8" descr="Pilt, millel on kujutatud tekst, Inimese nägu, kuvatõmmis, rõivad&#10;&#10;Tehisintellekti genereeritud sisu võib olla ebatõene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38553" y="4378698"/>
            <a:ext cx="3827121" cy="191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8" descr="Pilt, millel on kujutatud tekst, rõivad, kuvatõmmis, jalatsid&#10;&#10;Tehisintellekti genereeritud sisu ei pruugi olla õige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3054" y="2622300"/>
            <a:ext cx="2673269" cy="146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8" descr="Pilt, millel on kujutatud joonisfilm, tekst, Inimese nägu, Animafilm&#10;&#10;Tehisintellekti genereeritud sisu ei pruugi olla õige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11106" y="2622300"/>
            <a:ext cx="2369045" cy="146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8" descr="Pilt, millel on kujutatud tekst, arvuti, kuvatõmmis, Veebisait&#10;&#10;Tehisintellekti genereeritud sisu ei pruugi olla õige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0400" y="4447726"/>
            <a:ext cx="3175002" cy="1781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9"/>
          <p:cNvSpPr txBox="1">
            <a:spLocks noGrp="1"/>
          </p:cNvSpPr>
          <p:nvPr>
            <p:ph type="title"/>
          </p:nvPr>
        </p:nvSpPr>
        <p:spPr>
          <a:xfrm>
            <a:off x="395287" y="44450"/>
            <a:ext cx="6697662" cy="936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lang="en-US" sz="2400" b="1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Cooperation with young people</a:t>
            </a:r>
            <a:endParaRPr/>
          </a:p>
        </p:txBody>
      </p:sp>
      <p:pic>
        <p:nvPicPr>
          <p:cNvPr id="130" name="Google Shape;130;p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073873" y="1487418"/>
            <a:ext cx="2874600" cy="21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9"/>
          <p:cNvSpPr txBox="1"/>
          <p:nvPr/>
        </p:nvSpPr>
        <p:spPr>
          <a:xfrm>
            <a:off x="246062" y="1490662"/>
            <a:ext cx="25209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Seminars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Workshops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Consultations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Youth initiatives</a:t>
            </a:r>
            <a:endParaRPr sz="24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Participation in BIK Youth Panel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2400" y="1334375"/>
            <a:ext cx="3335925" cy="259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43825" y="4085925"/>
            <a:ext cx="3631874" cy="237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1050" y="4148025"/>
            <a:ext cx="2729250" cy="2157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84121" y="4260475"/>
            <a:ext cx="1239675" cy="175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52026" y="4279400"/>
            <a:ext cx="1239676" cy="1758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933</TotalTime>
  <Words>1284</Words>
  <Application>Microsoft Office PowerPoint</Application>
  <PresentationFormat>On-screen Show (4:3)</PresentationFormat>
  <Paragraphs>234</Paragraphs>
  <Slides>22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Arial Black</vt:lpstr>
      <vt:lpstr>Tahoma</vt:lpstr>
      <vt:lpstr>1_Office Theme</vt:lpstr>
      <vt:lpstr>2_Office Theme</vt:lpstr>
      <vt:lpstr>3_Office Theme</vt:lpstr>
      <vt:lpstr>   Estonian Safer Internet Center project  Smartly on the Web  </vt:lpstr>
      <vt:lpstr>Estonian Safer Internet Centre</vt:lpstr>
      <vt:lpstr>Estonian Safer Internet Centre</vt:lpstr>
      <vt:lpstr>Estonian Safer Internet Centre</vt:lpstr>
      <vt:lpstr>Advisory Board</vt:lpstr>
      <vt:lpstr> Awareness activities</vt:lpstr>
      <vt:lpstr>Awareness activities in cooperation with telecommunication companies</vt:lpstr>
      <vt:lpstr> Awareness activities for parents</vt:lpstr>
      <vt:lpstr>Cooperation with young people</vt:lpstr>
      <vt:lpstr>PowerPoint Presentation</vt:lpstr>
      <vt:lpstr>Cooperation with schools and kindergartens </vt:lpstr>
      <vt:lpstr>Cooperation with schools </vt:lpstr>
      <vt:lpstr>Cooperation with schools</vt:lpstr>
      <vt:lpstr>European cooperation</vt:lpstr>
      <vt:lpstr>Child Helpline 116111 (Lasteabi)</vt:lpstr>
      <vt:lpstr>Helpline </vt:lpstr>
      <vt:lpstr>Hotline </vt:lpstr>
      <vt:lpstr>Hotline</vt:lpstr>
      <vt:lpstr>Estonian Safer Internet Center Report (Jun 2024 – Nov 2025)</vt:lpstr>
      <vt:lpstr>Estonia´s Media Literacy Report</vt:lpstr>
      <vt:lpstr>The four pillars of the Estonian media education ecosystem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Martin Orn</dc:creator>
  <cp:lastModifiedBy>Kerli Valner</cp:lastModifiedBy>
  <cp:revision>1</cp:revision>
  <dcterms:created xsi:type="dcterms:W3CDTF">2011-01-06T13:50:01Z</dcterms:created>
  <dcterms:modified xsi:type="dcterms:W3CDTF">2026-02-11T12:22:57Z</dcterms:modified>
</cp:coreProperties>
</file>