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70" r:id="rId3"/>
    <p:sldId id="258" r:id="rId4"/>
    <p:sldId id="267" r:id="rId5"/>
    <p:sldId id="265" r:id="rId6"/>
    <p:sldId id="266" r:id="rId7"/>
    <p:sldId id="259" r:id="rId8"/>
    <p:sldId id="268" r:id="rId9"/>
    <p:sldId id="269" r:id="rId10"/>
    <p:sldId id="257" r:id="rId11"/>
    <p:sldId id="261" r:id="rId12"/>
    <p:sldId id="264" r:id="rId13"/>
    <p:sldId id="321" r:id="rId14"/>
    <p:sldId id="322" r:id="rId15"/>
    <p:sldId id="323" r:id="rId16"/>
    <p:sldId id="324" r:id="rId17"/>
    <p:sldId id="308" r:id="rId18"/>
    <p:sldId id="306" r:id="rId19"/>
    <p:sldId id="309" r:id="rId20"/>
    <p:sldId id="310" r:id="rId21"/>
    <p:sldId id="328" r:id="rId22"/>
    <p:sldId id="317" r:id="rId23"/>
    <p:sldId id="325" r:id="rId24"/>
    <p:sldId id="291" r:id="rId25"/>
    <p:sldId id="263" r:id="rId26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25" autoAdjust="0"/>
    <p:restoredTop sz="94660"/>
  </p:normalViewPr>
  <p:slideViewPr>
    <p:cSldViewPr snapToGrid="0">
      <p:cViewPr varScale="1">
        <p:scale>
          <a:sx n="59" d="100"/>
          <a:sy n="59" d="100"/>
        </p:scale>
        <p:origin x="3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le Hallimae" userId="37d4e12e-b51c-4706-8587-6c878a53cfb3" providerId="ADAL" clId="{B4C2A0C6-36BC-48D9-B5DE-55FAD66122BA}"/>
    <pc:docChg chg="modSld">
      <pc:chgData name="Malle Hallimae" userId="37d4e12e-b51c-4706-8587-6c878a53cfb3" providerId="ADAL" clId="{B4C2A0C6-36BC-48D9-B5DE-55FAD66122BA}" dt="2026-10-07T19:16:04.907" v="1" actId="1076"/>
      <pc:docMkLst>
        <pc:docMk/>
      </pc:docMkLst>
      <pc:sldChg chg="addSp modSp mod">
        <pc:chgData name="Malle Hallimae" userId="37d4e12e-b51c-4706-8587-6c878a53cfb3" providerId="ADAL" clId="{B4C2A0C6-36BC-48D9-B5DE-55FAD66122BA}" dt="2026-10-07T19:16:04.907" v="1" actId="1076"/>
        <pc:sldMkLst>
          <pc:docMk/>
          <pc:sldMk cId="1540931055" sldId="310"/>
        </pc:sldMkLst>
        <pc:picChg chg="add mod">
          <ac:chgData name="Malle Hallimae" userId="37d4e12e-b51c-4706-8587-6c878a53cfb3" providerId="ADAL" clId="{B4C2A0C6-36BC-48D9-B5DE-55FAD66122BA}" dt="2026-10-07T19:16:04.907" v="1" actId="1076"/>
          <ac:picMkLst>
            <pc:docMk/>
            <pc:sldMk cId="1540931055" sldId="310"/>
            <ac:picMk id="5" creationId="{E2F53852-1590-DD8B-F097-0E157F448F6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C0F1F-CD2E-42CD-B89E-A9EC97E1F160}" type="datetimeFigureOut">
              <a:rPr lang="et-EE" smtClean="0"/>
              <a:t>07.10.2026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EB5FDF-66EE-4054-A011-1A2D2EE6107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60983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6A44A-A59F-D536-E946-7F72C3418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C4C4A0-9BB9-70CF-0892-4DDC2A12F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D0E124-0CE3-DF27-4C5B-BA865EC77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F3DEC-F7DD-2B6C-1DFA-C780298B0E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69E12-C023-4050-BDB8-0C753CD9D671}" type="slidenum">
              <a:rPr lang="et-EE" smtClean="0"/>
              <a:t>17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02448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4CC96-B3CC-2194-5628-6FAAFE692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4E54A7-637F-0E75-08B2-250C120DDA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F6C0FA-6716-20AE-1A44-9C97A1DB9A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ED26A-2275-D732-5AD7-E71B3D4509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69E12-C023-4050-BDB8-0C753CD9D671}" type="slidenum">
              <a:rPr lang="et-EE" smtClean="0"/>
              <a:t>18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48812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54631-3845-AEED-0FA5-1FFD1B439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CE0223-3B2E-58B1-36ED-4DF22C1AE6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EA34E6-79AF-3706-8876-7008E26F1A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5A34D-015E-C2B9-5ECF-817D45CF3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69E12-C023-4050-BDB8-0C753CD9D671}" type="slidenum">
              <a:rPr lang="et-EE" smtClean="0"/>
              <a:t>19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07383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D97D3-2ADB-FE64-D1FE-41BB8D7A0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016915-D47A-2A7A-A38D-04F8833BFD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D4B1C3-3DA3-5326-2256-0E0A9E103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0C0D5-8565-2977-E36E-155C3AF7C1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69E12-C023-4050-BDB8-0C753CD9D671}" type="slidenum">
              <a:rPr lang="et-EE" smtClean="0"/>
              <a:t>20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27013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2F552-B4B3-9995-790B-BBAA52D46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F0DD15-DDCC-6EBD-AC94-F9811EADE2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24CDB3-C350-6AB3-3D5A-150ED8F253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6F6E5-E803-9E71-7723-F76954A3A1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69E12-C023-4050-BDB8-0C753CD9D671}" type="slidenum">
              <a:rPr lang="et-EE" smtClean="0"/>
              <a:t>21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26290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B3EA3-9B76-489B-0987-BCA76C75BF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D0D4F1-27F2-692A-B12C-5F4EE844D3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61FCC-8395-0FAC-A7EA-E28214E0D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D94E-49C4-4108-A65D-85FF9B12835A}" type="datetimeFigureOut">
              <a:rPr lang="et-EE" smtClean="0"/>
              <a:t>07.10.2026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D9619-EC82-8623-C559-DDEE7915E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A6106-9EDC-4D6F-601B-607133B92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1A4D5-5B0F-4572-B135-C4AEB0948B1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83225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F5B3D-2D42-F69D-B6A4-BBEDE8D3E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6D609-FF63-D624-03ED-5BF43F37D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3C7C1-21BA-D8DF-32B9-6DA43B775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D94E-49C4-4108-A65D-85FF9B12835A}" type="datetimeFigureOut">
              <a:rPr lang="et-EE" smtClean="0"/>
              <a:t>07.10.2026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44746-3E7D-EC4E-2E62-2C52D8A90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9D5DC-9ECA-D884-9B47-6606B02F9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1A4D5-5B0F-4572-B135-C4AEB0948B1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212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22260-0C85-D1C8-6C80-644481654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0D9D7-77EB-4642-B0AC-222ADC641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25621-1D7B-CDEA-E063-C0C7E6203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D94E-49C4-4108-A65D-85FF9B12835A}" type="datetimeFigureOut">
              <a:rPr lang="et-EE" smtClean="0"/>
              <a:t>07.10.2026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90B0C-BF22-5907-B842-1B63C27B5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75D37-15B3-9760-FD78-D465AAEA5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1A4D5-5B0F-4572-B135-C4AEB0948B1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61515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7F0BE-EB76-B87F-7521-11DEA0E43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DFAD9-15E4-73AE-BDD1-98F01D95CB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0A67D8-82BC-6801-5F8D-40614626B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BDDE31-4EC5-B96B-7F8F-2E4D77DB3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D94E-49C4-4108-A65D-85FF9B12835A}" type="datetimeFigureOut">
              <a:rPr lang="et-EE" smtClean="0"/>
              <a:t>07.10.2026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C4BA4-F06E-9D85-10C9-43DADB354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E1BA2-BABB-0D2D-96A2-D1EFDD473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1A4D5-5B0F-4572-B135-C4AEB0948B1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25306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5F3A9-F20E-3BFC-6692-F3034CAE9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D1120-3D33-7A51-AE1B-998475511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7E7DFD-8A7F-E15C-5222-C90D4CC00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1396F8-BB16-69F6-B66F-74CC683CB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1A5A5C-021F-0480-79E1-B4483E7EF2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167F74-6177-835D-E4B5-AB7A8B571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D94E-49C4-4108-A65D-85FF9B12835A}" type="datetimeFigureOut">
              <a:rPr lang="et-EE" smtClean="0"/>
              <a:t>07.10.2026</a:t>
            </a:fld>
            <a:endParaRPr lang="et-E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5D58B5-BE01-37E9-9541-6F23D3035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C0FBE4-840F-BD08-7AAA-3C7F2C1A2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1A4D5-5B0F-4572-B135-C4AEB0948B1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5621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70DB-4E0D-FA2C-D795-6A4CE0577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8E514A-7274-A368-277F-D72AE79A5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D94E-49C4-4108-A65D-85FF9B12835A}" type="datetimeFigureOut">
              <a:rPr lang="et-EE" smtClean="0"/>
              <a:t>07.10.2026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8A3766-6C5F-F6AA-81CD-F1FF66803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61C7BD-6AAE-2FCD-E007-4FFA27C0D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1A4D5-5B0F-4572-B135-C4AEB0948B1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12416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7129B3-8CBC-BD97-7EBC-64684AC59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D94E-49C4-4108-A65D-85FF9B12835A}" type="datetimeFigureOut">
              <a:rPr lang="et-EE" smtClean="0"/>
              <a:t>07.10.2026</a:t>
            </a:fld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133D39-4831-3C4B-E686-6D4222302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88197-CFC8-4379-C427-FA795AF3A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1A4D5-5B0F-4572-B135-C4AEB0948B1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3240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1738-BBA8-9162-B695-A15BFF4C8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018CA-89B3-6D79-2079-E568DBF05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5A9DA-797C-9729-016B-6BE6E4654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DF4FD-99B5-4D32-F75B-B81377DD5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D94E-49C4-4108-A65D-85FF9B12835A}" type="datetimeFigureOut">
              <a:rPr lang="et-EE" smtClean="0"/>
              <a:t>07.10.2026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618C18-01E4-92EA-BA30-ACF6049D8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C1C5AF-22B2-E743-3760-658C7EDBB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1A4D5-5B0F-4572-B135-C4AEB0948B1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58568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00FAF-A4A3-1F27-B42D-4F8D4F09F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84297C-1A51-655D-9083-72AAA8446C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A85BE-9DAE-D346-4F15-58477A7D89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365476-4900-1089-34A6-75045759B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D94E-49C4-4108-A65D-85FF9B12835A}" type="datetimeFigureOut">
              <a:rPr lang="et-EE" smtClean="0"/>
              <a:t>07.10.2026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D76534-EBA6-461E-888D-6A6CAD8B4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D8BC36-ED4C-470C-99E4-656109C5A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1A4D5-5B0F-4572-B135-C4AEB0948B1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8152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9B281-7A84-E22A-A981-E940FC315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DCBE13-1E7E-3318-167E-04FCBCCA4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8B860-FE8E-2F84-1DFF-5459AFA7E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D94E-49C4-4108-A65D-85FF9B12835A}" type="datetimeFigureOut">
              <a:rPr lang="et-EE" smtClean="0"/>
              <a:t>07.10.2026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07079-75AF-D734-0E66-347087B7B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D9852-D1E5-78AF-83B0-66219C878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1A4D5-5B0F-4572-B135-C4AEB0948B1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63025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A87E7F-68AC-0193-42B8-C88E53B95B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2A836B-51D5-59AE-A716-CDA5EE58E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BA4A4-2C83-483B-4147-33C24C136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D94E-49C4-4108-A65D-85FF9B12835A}" type="datetimeFigureOut">
              <a:rPr lang="et-EE" smtClean="0"/>
              <a:t>07.10.2026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AFD81-C17F-57EF-3E37-36BFAD12D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18557-6C09-F1CB-8E37-60A5DFA3A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1A4D5-5B0F-4572-B135-C4AEB0948B1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2536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2CC879-C274-912A-5CCE-0EEE1BE2E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DE754-1DC9-B9C2-6453-3CCFB2917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6941D-9753-6276-05A9-E130553964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CAD94E-49C4-4108-A65D-85FF9B12835A}" type="datetimeFigureOut">
              <a:rPr lang="et-EE" smtClean="0"/>
              <a:t>07.10.2026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456E4-1A95-9FB3-7D3E-F800CB24AB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6783F-0696-8130-46BD-8A28F1767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11A4D5-5B0F-4572-B135-C4AEB0948B1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6792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rgaltinternetis.e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iguskantsler.ee/tegevusvaldkonnad/laste-ja-noorte-oigused/laste-ja-noorte-oigused-ja-kohustused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xmkP7CMjzk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steabi.ee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noor.targaltinternetis.ee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E5BABB-0597-B039-74EB-F65629DCF6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7846" y="2110974"/>
            <a:ext cx="3091607" cy="1655483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en-US" sz="4800" b="1" dirty="0"/>
              <a:t>Targalt internetis </a:t>
            </a:r>
            <a:r>
              <a:rPr lang="en-US" sz="4800" b="1" dirty="0" err="1"/>
              <a:t>töötuba</a:t>
            </a:r>
            <a:br>
              <a:rPr lang="en-US" sz="3600" b="1" dirty="0"/>
            </a:br>
            <a:r>
              <a:rPr lang="en-US" sz="3600" b="1" dirty="0"/>
              <a:t> </a:t>
            </a:r>
            <a:br>
              <a:rPr lang="en-US" sz="3600" b="1" dirty="0"/>
            </a:br>
            <a:endParaRPr lang="en-US" sz="3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36D4EF-03B1-9AB0-ACC1-380D25AD3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6" r="-1" b="-1"/>
          <a:stretch>
            <a:fillRect/>
          </a:stretch>
        </p:blipFill>
        <p:spPr bwMode="auto">
          <a:xfrm>
            <a:off x="20" y="431"/>
            <a:ext cx="8115280" cy="64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8ECDD73-B9CE-79CC-8276-2F548E736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3191" y="3317733"/>
            <a:ext cx="3352866" cy="3540265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dirty="0"/>
              <a:t>Kerli Valner ja </a:t>
            </a:r>
            <a:br>
              <a:rPr lang="en-US" dirty="0"/>
            </a:br>
            <a:r>
              <a:rPr lang="en-US" dirty="0"/>
              <a:t>Malle </a:t>
            </a:r>
            <a:r>
              <a:rPr lang="en-US" dirty="0" err="1"/>
              <a:t>Hallimäe</a:t>
            </a:r>
            <a:endParaRPr lang="en-US" dirty="0"/>
          </a:p>
          <a:p>
            <a:pPr algn="l"/>
            <a:r>
              <a:rPr lang="en-US" dirty="0"/>
              <a:t>Projekt Targalt internetis</a:t>
            </a:r>
          </a:p>
          <a:p>
            <a:pPr algn="l"/>
            <a:r>
              <a:rPr lang="en-US" dirty="0"/>
              <a:t>Lastekaitse Liit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r>
              <a:rPr lang="en-US" dirty="0" err="1"/>
              <a:t>Tallinna</a:t>
            </a:r>
            <a:r>
              <a:rPr lang="en-US" dirty="0"/>
              <a:t> 32. </a:t>
            </a:r>
            <a:r>
              <a:rPr lang="en-US" dirty="0" err="1"/>
              <a:t>Keskkool</a:t>
            </a:r>
            <a:endParaRPr lang="en-US" dirty="0"/>
          </a:p>
          <a:p>
            <a:pPr algn="l"/>
            <a:r>
              <a:rPr lang="en-US" dirty="0"/>
              <a:t>8.-9.10.2026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6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4F8B48-2E01-ED5A-0F3F-150EDD5BD2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993" b="2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24CC1D-4E02-D36F-F187-3D002CD66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0068" y="702581"/>
            <a:ext cx="3822189" cy="1899912"/>
          </a:xfrm>
        </p:spPr>
        <p:txBody>
          <a:bodyPr>
            <a:normAutofit/>
          </a:bodyPr>
          <a:lstStyle/>
          <a:p>
            <a:r>
              <a:rPr lang="en-GB" sz="4000" dirty="0"/>
              <a:t>Projekt </a:t>
            </a:r>
            <a:br>
              <a:rPr lang="en-GB" sz="4000" dirty="0"/>
            </a:br>
            <a:r>
              <a:rPr lang="en-GB" sz="4000" dirty="0"/>
              <a:t>Targalt internetis</a:t>
            </a:r>
            <a:endParaRPr lang="et-EE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15679-5FCB-AD1C-1B8A-CBBAC64DD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6315" y="2740366"/>
            <a:ext cx="4005942" cy="3742762"/>
          </a:xfrm>
        </p:spPr>
        <p:txBody>
          <a:bodyPr>
            <a:normAutofit/>
          </a:bodyPr>
          <a:lstStyle/>
          <a:p>
            <a:r>
              <a:rPr lang="en-GB" sz="2000" dirty="0" err="1"/>
              <a:t>Töötoad</a:t>
            </a:r>
            <a:r>
              <a:rPr lang="en-GB" sz="2000" dirty="0"/>
              <a:t> </a:t>
            </a:r>
            <a:r>
              <a:rPr lang="en-GB" sz="2000" dirty="0" err="1"/>
              <a:t>õpilastele</a:t>
            </a:r>
            <a:r>
              <a:rPr lang="en-GB" sz="2000" dirty="0"/>
              <a:t>, </a:t>
            </a:r>
            <a:r>
              <a:rPr lang="en-GB" sz="2000" dirty="0" err="1"/>
              <a:t>lapsevanematele</a:t>
            </a:r>
            <a:r>
              <a:rPr lang="en-GB" sz="2000" dirty="0"/>
              <a:t>, </a:t>
            </a:r>
            <a:r>
              <a:rPr lang="en-GB" sz="2000" dirty="0" err="1"/>
              <a:t>õpetajatele</a:t>
            </a:r>
            <a:endParaRPr lang="en-GB" sz="2000" dirty="0"/>
          </a:p>
          <a:p>
            <a:r>
              <a:rPr lang="en-GB" sz="2000" dirty="0" err="1"/>
              <a:t>Infomaterjalid</a:t>
            </a:r>
            <a:r>
              <a:rPr lang="en-GB" sz="2000" dirty="0"/>
              <a:t>, </a:t>
            </a:r>
            <a:r>
              <a:rPr lang="en-GB" sz="2000" dirty="0" err="1"/>
              <a:t>videod</a:t>
            </a:r>
            <a:r>
              <a:rPr lang="en-GB" sz="2000" dirty="0"/>
              <a:t>, </a:t>
            </a:r>
            <a:r>
              <a:rPr lang="en-GB" sz="2000" dirty="0" err="1"/>
              <a:t>testid</a:t>
            </a:r>
            <a:r>
              <a:rPr lang="en-GB" sz="2000" dirty="0"/>
              <a:t> </a:t>
            </a:r>
          </a:p>
          <a:p>
            <a:r>
              <a:rPr lang="en-GB" sz="2000" dirty="0" err="1"/>
              <a:t>Veebileht</a:t>
            </a:r>
            <a:r>
              <a:rPr lang="en-GB" sz="2000" dirty="0"/>
              <a:t>: </a:t>
            </a:r>
            <a:r>
              <a:rPr lang="en-GB" sz="2000" dirty="0">
                <a:hlinkClick r:id="rId3"/>
              </a:rPr>
              <a:t>www.targaltinternetis.ee</a:t>
            </a:r>
            <a:endParaRPr lang="en-GB" sz="2000" dirty="0"/>
          </a:p>
          <a:p>
            <a:r>
              <a:rPr lang="en-GB" sz="2000" dirty="0"/>
              <a:t>Noorte </a:t>
            </a:r>
            <a:r>
              <a:rPr lang="en-GB" sz="2000" dirty="0" err="1"/>
              <a:t>veebileht</a:t>
            </a:r>
            <a:r>
              <a:rPr lang="en-GB" sz="2000" dirty="0"/>
              <a:t>: https://noor.targaltinternetis.ee/</a:t>
            </a:r>
          </a:p>
        </p:txBody>
      </p:sp>
    </p:spTree>
    <p:extLst>
      <p:ext uri="{BB962C8B-B14F-4D97-AF65-F5344CB8AC3E}">
        <p14:creationId xmlns:p14="http://schemas.microsoft.com/office/powerpoint/2010/main" val="1245390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3C8208-77B3-403E-75EB-3075F7D5B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89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741B08-5A7D-EED0-F84B-4F644969D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116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 err="1"/>
              <a:t>Õigused</a:t>
            </a:r>
            <a:r>
              <a:rPr lang="en-US" sz="5200" dirty="0"/>
              <a:t> ja </a:t>
            </a:r>
            <a:r>
              <a:rPr lang="en-US" sz="5200" dirty="0" err="1"/>
              <a:t>kohustused</a:t>
            </a:r>
            <a:endParaRPr lang="en-US" sz="5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F23C2-6B1A-AC83-9BBD-EE2889162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34115" y="4904078"/>
            <a:ext cx="344576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Nimeta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mõni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Kas </a:t>
            </a:r>
            <a:r>
              <a:rPr lang="en-US" dirty="0" err="1">
                <a:solidFill>
                  <a:schemeClr val="tx1"/>
                </a:solidFill>
              </a:rPr>
              <a:t>veebis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erinevad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30432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FC7073-BF37-C345-6946-6637583E5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1DF1140-1A31-B52E-D6B9-0A06DAF49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A1E91D-B936-5FAF-A9D1-6EAC05F28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89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E43E619-8384-E8D1-C54D-BAFD18E1B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46D2B3-CF7D-09D6-01A1-DF64153A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5001" y="-1509379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 err="1"/>
              <a:t>Õigused</a:t>
            </a:r>
            <a:r>
              <a:rPr lang="en-US" sz="5200" dirty="0"/>
              <a:t> ja </a:t>
            </a:r>
            <a:r>
              <a:rPr lang="en-US" sz="5200" dirty="0" err="1"/>
              <a:t>kohustused</a:t>
            </a:r>
            <a:endParaRPr lang="en-US" sz="5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3567E5-95F9-1219-5381-58E6642CD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58508" y="2443906"/>
            <a:ext cx="3445766" cy="4152837"/>
          </a:xfrm>
          <a:noFill/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endParaRPr lang="en-US" dirty="0">
              <a:solidFill>
                <a:schemeClr val="tx1"/>
              </a:solidFill>
            </a:endParaRPr>
          </a:p>
          <a:p>
            <a:r>
              <a:rPr lang="en-US" sz="3300" dirty="0" err="1">
                <a:solidFill>
                  <a:schemeClr val="tx1"/>
                </a:solidFill>
              </a:rPr>
              <a:t>Mõned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näited</a:t>
            </a:r>
            <a:r>
              <a:rPr lang="en-US" sz="3300" dirty="0">
                <a:solidFill>
                  <a:schemeClr val="tx1"/>
                </a:solidFill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300" dirty="0" err="1">
                <a:solidFill>
                  <a:schemeClr val="tx1"/>
                </a:solidFill>
              </a:rPr>
              <a:t>õigus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haridusele</a:t>
            </a:r>
            <a:endParaRPr lang="en-US" sz="33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300" dirty="0" err="1">
                <a:solidFill>
                  <a:schemeClr val="tx1"/>
                </a:solidFill>
              </a:rPr>
              <a:t>õigus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vabalt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väljendada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oma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arvamust</a:t>
            </a:r>
            <a:endParaRPr lang="en-US" sz="33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300" dirty="0" err="1">
                <a:solidFill>
                  <a:schemeClr val="tx1"/>
                </a:solidFill>
              </a:rPr>
              <a:t>õigus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kaitsele</a:t>
            </a:r>
            <a:endParaRPr lang="en-US" sz="33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sz="13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Loe </a:t>
            </a:r>
            <a:r>
              <a:rPr lang="en-US" sz="1600" dirty="0" err="1">
                <a:solidFill>
                  <a:schemeClr val="tx1"/>
                </a:solidFill>
              </a:rPr>
              <a:t>rohkem</a:t>
            </a:r>
            <a:r>
              <a:rPr lang="en-US" sz="1600" dirty="0">
                <a:solidFill>
                  <a:schemeClr val="tx1"/>
                </a:solidFill>
              </a:rPr>
              <a:t>: </a:t>
            </a:r>
            <a:r>
              <a:rPr lang="en-US" sz="1600" dirty="0">
                <a:solidFill>
                  <a:schemeClr val="tx1"/>
                </a:solidFill>
                <a:hlinkClick r:id="rId3"/>
              </a:rPr>
              <a:t>https://www.oiguskantsler.ee/tegevusvaldkonnad/laste-ja-noorte-oigused/laste-ja-noorte-oigused-ja-kohustused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4801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E161D-021A-4DB5-FA67-89F0CE4F9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4AC7ED-3C3B-02D8-F5C4-1E536D0D9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 err="1"/>
              <a:t>Ekraanide</a:t>
            </a:r>
            <a:r>
              <a:rPr lang="en-US" sz="5200" dirty="0"/>
              <a:t> </a:t>
            </a:r>
            <a:r>
              <a:rPr lang="en-US" sz="5200" dirty="0" err="1"/>
              <a:t>vahendusel</a:t>
            </a:r>
            <a:r>
              <a:rPr lang="en-US" sz="5200" dirty="0"/>
              <a:t> </a:t>
            </a:r>
            <a:r>
              <a:rPr lang="en-US" sz="5200" dirty="0" err="1"/>
              <a:t>suhtlemine</a:t>
            </a:r>
            <a:endParaRPr lang="en-US" sz="5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34271-FCC4-8A14-D57B-DA7C7B6DB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48282" y="5097320"/>
            <a:ext cx="3873603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Erinevused</a:t>
            </a:r>
            <a:r>
              <a:rPr lang="en-US" dirty="0">
                <a:solidFill>
                  <a:schemeClr val="tx1"/>
                </a:solidFill>
              </a:rPr>
              <a:t> ja </a:t>
            </a:r>
            <a:r>
              <a:rPr lang="en-US" dirty="0" err="1">
                <a:solidFill>
                  <a:schemeClr val="tx1"/>
                </a:solidFill>
              </a:rPr>
              <a:t>sarnasused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27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61B5BE-2481-BE33-33BD-3EF7FFF23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7514F8E-F9EA-F5F7-F647-274DDA547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369B3B-2D15-E3DB-C890-0E010CC3E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D737AF9-D33D-939A-ED40-3249F83EA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379121-CA0B-AAA8-A2F2-71D25BB9D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425" y="-1846014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dirty="0" err="1"/>
              <a:t>Ekraanide</a:t>
            </a:r>
            <a:r>
              <a:rPr lang="en-US" sz="2800" dirty="0"/>
              <a:t> </a:t>
            </a:r>
            <a:r>
              <a:rPr lang="en-US" sz="2800" dirty="0" err="1"/>
              <a:t>vahendusel</a:t>
            </a:r>
            <a:r>
              <a:rPr lang="en-US" sz="2800" dirty="0"/>
              <a:t> </a:t>
            </a:r>
            <a:r>
              <a:rPr lang="en-US" sz="2800" dirty="0" err="1"/>
              <a:t>suhtlemine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879D0-6E2D-3BD3-897F-0210BFF6A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48282" y="2449286"/>
            <a:ext cx="3873603" cy="4133353"/>
          </a:xfrm>
          <a:noFill/>
        </p:spPr>
        <p:txBody>
          <a:bodyPr vert="horz" lIns="91440" tIns="45720" rIns="91440" bIns="45720" rtlCol="0">
            <a:normAutofit fontScale="92500"/>
          </a:bodyPr>
          <a:lstStyle/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et-EE" kern="0" dirty="0">
                <a:solidFill>
                  <a:srgbClr val="000000"/>
                </a:solidFill>
              </a:rPr>
              <a:t>Lihtsus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et-EE" kern="0" dirty="0" err="1">
                <a:solidFill>
                  <a:srgbClr val="000000"/>
                </a:solidFill>
              </a:rPr>
              <a:t>Julgus</a:t>
            </a:r>
            <a:endParaRPr lang="en-GB" altLang="et-EE" kern="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et-EE" kern="0" dirty="0">
                <a:solidFill>
                  <a:srgbClr val="000000"/>
                </a:solidFill>
              </a:rPr>
              <a:t>Me </a:t>
            </a:r>
            <a:r>
              <a:rPr lang="en-GB" altLang="et-EE" kern="0" dirty="0" err="1">
                <a:solidFill>
                  <a:srgbClr val="000000"/>
                </a:solidFill>
              </a:rPr>
              <a:t>ei</a:t>
            </a:r>
            <a:r>
              <a:rPr lang="en-GB" altLang="et-EE" kern="0" dirty="0">
                <a:solidFill>
                  <a:srgbClr val="000000"/>
                </a:solidFill>
              </a:rPr>
              <a:t> </a:t>
            </a:r>
            <a:r>
              <a:rPr lang="en-GB" altLang="et-EE" kern="0" dirty="0" err="1">
                <a:solidFill>
                  <a:srgbClr val="000000"/>
                </a:solidFill>
              </a:rPr>
              <a:t>näe</a:t>
            </a:r>
            <a:r>
              <a:rPr lang="en-GB" altLang="et-EE" kern="0" dirty="0">
                <a:solidFill>
                  <a:srgbClr val="000000"/>
                </a:solidFill>
              </a:rPr>
              <a:t>, </a:t>
            </a:r>
            <a:r>
              <a:rPr lang="en-GB" altLang="et-EE" kern="0" dirty="0" err="1">
                <a:solidFill>
                  <a:srgbClr val="000000"/>
                </a:solidFill>
              </a:rPr>
              <a:t>kuidas</a:t>
            </a:r>
            <a:r>
              <a:rPr lang="en-GB" altLang="et-EE" kern="0" dirty="0">
                <a:solidFill>
                  <a:srgbClr val="000000"/>
                </a:solidFill>
              </a:rPr>
              <a:t> </a:t>
            </a:r>
            <a:r>
              <a:rPr lang="en-GB" altLang="et-EE" kern="0" dirty="0" err="1">
                <a:solidFill>
                  <a:srgbClr val="000000"/>
                </a:solidFill>
              </a:rPr>
              <a:t>teine</a:t>
            </a:r>
            <a:r>
              <a:rPr lang="en-GB" altLang="et-EE" kern="0" dirty="0">
                <a:solidFill>
                  <a:srgbClr val="000000"/>
                </a:solidFill>
              </a:rPr>
              <a:t> </a:t>
            </a:r>
            <a:r>
              <a:rPr lang="en-GB" altLang="et-EE" kern="0" dirty="0" err="1">
                <a:solidFill>
                  <a:srgbClr val="000000"/>
                </a:solidFill>
              </a:rPr>
              <a:t>inimene</a:t>
            </a:r>
            <a:r>
              <a:rPr lang="en-GB" altLang="et-EE" kern="0" dirty="0">
                <a:solidFill>
                  <a:srgbClr val="000000"/>
                </a:solidFill>
              </a:rPr>
              <a:t> </a:t>
            </a:r>
            <a:r>
              <a:rPr lang="et-EE" altLang="et-EE" kern="0" dirty="0">
                <a:solidFill>
                  <a:srgbClr val="000000"/>
                </a:solidFill>
              </a:rPr>
              <a:t> </a:t>
            </a:r>
            <a:r>
              <a:rPr lang="en-GB" altLang="et-EE" kern="0" dirty="0" err="1">
                <a:solidFill>
                  <a:srgbClr val="000000"/>
                </a:solidFill>
              </a:rPr>
              <a:t>reageerib</a:t>
            </a:r>
            <a:endParaRPr lang="en-GB" altLang="et-EE" kern="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et-EE" kern="0" dirty="0" err="1">
                <a:solidFill>
                  <a:srgbClr val="000000"/>
                </a:solidFill>
              </a:rPr>
              <a:t>Võimalus</a:t>
            </a:r>
            <a:r>
              <a:rPr lang="en-GB" altLang="et-EE" kern="0" dirty="0">
                <a:solidFill>
                  <a:srgbClr val="000000"/>
                </a:solidFill>
              </a:rPr>
              <a:t> </a:t>
            </a:r>
            <a:r>
              <a:rPr lang="en-GB" altLang="et-EE" kern="0" dirty="0" err="1">
                <a:solidFill>
                  <a:srgbClr val="000000"/>
                </a:solidFill>
              </a:rPr>
              <a:t>jääda</a:t>
            </a:r>
            <a:r>
              <a:rPr lang="en-GB" altLang="et-EE" kern="0" dirty="0">
                <a:solidFill>
                  <a:srgbClr val="000000"/>
                </a:solidFill>
              </a:rPr>
              <a:t> a</a:t>
            </a:r>
            <a:r>
              <a:rPr lang="et-EE" altLang="et-EE" kern="0" dirty="0">
                <a:solidFill>
                  <a:srgbClr val="000000"/>
                </a:solidFill>
              </a:rPr>
              <a:t>nonüüms</a:t>
            </a:r>
            <a:r>
              <a:rPr lang="en-GB" altLang="et-EE" kern="0" dirty="0" err="1">
                <a:solidFill>
                  <a:srgbClr val="000000"/>
                </a:solidFill>
              </a:rPr>
              <a:t>eks</a:t>
            </a:r>
            <a:r>
              <a:rPr lang="et-EE" altLang="et-EE" kern="0" dirty="0">
                <a:solidFill>
                  <a:srgbClr val="000000"/>
                </a:solidFill>
              </a:rPr>
              <a:t> – võimalik</a:t>
            </a:r>
            <a:r>
              <a:rPr lang="en-GB" altLang="et-EE" kern="0" dirty="0">
                <a:solidFill>
                  <a:srgbClr val="000000"/>
                </a:solidFill>
              </a:rPr>
              <a:t> </a:t>
            </a:r>
            <a:r>
              <a:rPr lang="et-EE" altLang="et-EE" kern="0" dirty="0">
                <a:solidFill>
                  <a:srgbClr val="000000"/>
                </a:solidFill>
              </a:rPr>
              <a:t>peituda varjunimede taha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et-EE" altLang="et-EE" kern="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t-EE" altLang="et-EE" kern="0" dirty="0">
                <a:solidFill>
                  <a:srgbClr val="000000"/>
                </a:solidFill>
              </a:rPr>
              <a:t> Samas igast teost jääb jälg.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t-EE" altLang="et-EE" kern="0" dirty="0">
                <a:solidFill>
                  <a:srgbClr val="000000"/>
                </a:solidFill>
              </a:rPr>
              <a:t> Seadmetel on IP aadressid.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251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taking a picture of himself&#10;&#10;Description automatically generated with low confidence">
            <a:extLst>
              <a:ext uri="{FF2B5EF4-FFF2-40B4-BE49-F238E27FC236}">
                <a16:creationId xmlns:a16="http://schemas.microsoft.com/office/drawing/2014/main" id="{CED3A3C2-705F-C102-2ABC-A9F517AE0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B7E402-3F94-D1C7-0FAD-30E5DD9E4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321" y="1159782"/>
            <a:ext cx="3822189" cy="1899912"/>
          </a:xfrm>
        </p:spPr>
        <p:txBody>
          <a:bodyPr>
            <a:normAutofit/>
          </a:bodyPr>
          <a:lstStyle/>
          <a:p>
            <a:r>
              <a:rPr lang="en-GB" dirty="0" err="1"/>
              <a:t>Kiusamine</a:t>
            </a:r>
            <a:endParaRPr lang="et-EE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DA64F41-3512-21DA-75DF-35259E542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322" y="3321509"/>
            <a:ext cx="3822189" cy="1899912"/>
          </a:xfrm>
        </p:spPr>
        <p:txBody>
          <a:bodyPr>
            <a:normAutofit/>
          </a:bodyPr>
          <a:lstStyle/>
          <a:p>
            <a:r>
              <a:rPr lang="en-GB" sz="2400" dirty="0"/>
              <a:t>Mis on </a:t>
            </a:r>
            <a:r>
              <a:rPr lang="en-GB" sz="2400" dirty="0" err="1"/>
              <a:t>kiusamine</a:t>
            </a:r>
            <a:r>
              <a:rPr lang="en-GB" sz="2400" dirty="0"/>
              <a:t>?</a:t>
            </a:r>
          </a:p>
          <a:p>
            <a:r>
              <a:rPr lang="en-GB" sz="2400" dirty="0"/>
              <a:t>Too </a:t>
            </a:r>
            <a:r>
              <a:rPr lang="en-GB" sz="2400" dirty="0" err="1"/>
              <a:t>näiteid</a:t>
            </a:r>
            <a:endParaRPr lang="et-EE" sz="2400" dirty="0"/>
          </a:p>
        </p:txBody>
      </p:sp>
    </p:spTree>
    <p:extLst>
      <p:ext uri="{BB962C8B-B14F-4D97-AF65-F5344CB8AC3E}">
        <p14:creationId xmlns:p14="http://schemas.microsoft.com/office/powerpoint/2010/main" val="1770802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AC3542-2D46-728F-EAB2-20E32DB32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EF7C2C4-6CD5-5520-91C8-5420554A1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taking a picture of himself&#10;&#10;Description automatically generated with low confidence">
            <a:extLst>
              <a:ext uri="{FF2B5EF4-FFF2-40B4-BE49-F238E27FC236}">
                <a16:creationId xmlns:a16="http://schemas.microsoft.com/office/drawing/2014/main" id="{8412D1D6-63A4-8FC8-8732-5835B7D0B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53CE718-9126-42F5-8E7A-3EBEEAAAC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052600-1756-06AC-C15F-620056484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072" y="2389868"/>
            <a:ext cx="4192442" cy="1899912"/>
          </a:xfrm>
        </p:spPr>
        <p:txBody>
          <a:bodyPr>
            <a:normAutofit fontScale="90000"/>
          </a:bodyPr>
          <a:lstStyle/>
          <a:p>
            <a:r>
              <a:rPr lang="en-GB" sz="3600" b="1" dirty="0" err="1"/>
              <a:t>Kiusamine</a:t>
            </a:r>
            <a:r>
              <a:rPr lang="en-GB" sz="3600" dirty="0"/>
              <a:t> on </a:t>
            </a:r>
            <a:r>
              <a:rPr lang="en-GB" sz="3600" dirty="0" err="1"/>
              <a:t>tegevus</a:t>
            </a:r>
            <a:r>
              <a:rPr lang="en-GB" sz="3600" dirty="0"/>
              <a:t>, </a:t>
            </a:r>
            <a:r>
              <a:rPr lang="en-GB" sz="3600" dirty="0" err="1"/>
              <a:t>mille</a:t>
            </a:r>
            <a:r>
              <a:rPr lang="en-GB" sz="3600" dirty="0"/>
              <a:t> </a:t>
            </a:r>
            <a:r>
              <a:rPr lang="en-GB" sz="3600" dirty="0" err="1"/>
              <a:t>käigus</a:t>
            </a:r>
            <a:r>
              <a:rPr lang="en-GB" sz="3600" dirty="0"/>
              <a:t> </a:t>
            </a:r>
            <a:r>
              <a:rPr lang="en-GB" sz="3600" dirty="0" err="1"/>
              <a:t>pannakse</a:t>
            </a:r>
            <a:r>
              <a:rPr lang="en-GB" sz="3600" dirty="0"/>
              <a:t> </a:t>
            </a:r>
            <a:r>
              <a:rPr lang="en-GB" sz="3600" dirty="0" err="1"/>
              <a:t>korduvalt</a:t>
            </a:r>
            <a:r>
              <a:rPr lang="en-GB" sz="3600" dirty="0"/>
              <a:t> </a:t>
            </a:r>
            <a:r>
              <a:rPr lang="en-GB" sz="3600" dirty="0" err="1"/>
              <a:t>teist</a:t>
            </a:r>
            <a:r>
              <a:rPr lang="en-GB" sz="3600" dirty="0"/>
              <a:t> </a:t>
            </a:r>
            <a:r>
              <a:rPr lang="en-GB" sz="3600" dirty="0" err="1"/>
              <a:t>inimest</a:t>
            </a:r>
            <a:r>
              <a:rPr lang="en-GB" sz="3600" dirty="0"/>
              <a:t> </a:t>
            </a:r>
            <a:r>
              <a:rPr lang="en-GB" sz="3600" dirty="0" err="1"/>
              <a:t>halvasti</a:t>
            </a:r>
            <a:r>
              <a:rPr lang="en-GB" sz="3600" dirty="0"/>
              <a:t> </a:t>
            </a:r>
            <a:r>
              <a:rPr lang="en-GB" sz="3600" dirty="0" err="1"/>
              <a:t>tundma</a:t>
            </a:r>
            <a:r>
              <a:rPr lang="en-GB" sz="3600" dirty="0"/>
              <a:t> </a:t>
            </a:r>
            <a:r>
              <a:rPr lang="en-GB" sz="3600" dirty="0" err="1"/>
              <a:t>ning</a:t>
            </a:r>
            <a:r>
              <a:rPr lang="en-GB" sz="3600" dirty="0"/>
              <a:t> </a:t>
            </a:r>
            <a:r>
              <a:rPr lang="en-GB" sz="3600" dirty="0" err="1"/>
              <a:t>kannatajal</a:t>
            </a:r>
            <a:r>
              <a:rPr lang="en-GB" sz="3600" dirty="0"/>
              <a:t> on </a:t>
            </a:r>
            <a:r>
              <a:rPr lang="en-GB" sz="3600" dirty="0" err="1"/>
              <a:t>raske</a:t>
            </a:r>
            <a:r>
              <a:rPr lang="en-GB" sz="3600" dirty="0"/>
              <a:t> end </a:t>
            </a:r>
            <a:r>
              <a:rPr lang="en-GB" sz="3600" dirty="0" err="1"/>
              <a:t>kaitsta</a:t>
            </a:r>
            <a:r>
              <a:rPr lang="en-GB" sz="3600" dirty="0"/>
              <a:t>.</a:t>
            </a:r>
            <a:br>
              <a:rPr lang="en-GB" sz="3600" dirty="0"/>
            </a:br>
            <a:br>
              <a:rPr lang="en-GB" sz="3600" dirty="0"/>
            </a:br>
            <a:r>
              <a:rPr lang="en-GB" sz="3600" b="1" dirty="0" err="1"/>
              <a:t>Küberkiusamisel</a:t>
            </a:r>
            <a:r>
              <a:rPr lang="en-GB" sz="3600" dirty="0"/>
              <a:t> </a:t>
            </a:r>
            <a:r>
              <a:rPr lang="en-GB" sz="3600" dirty="0" err="1"/>
              <a:t>kasutatakse</a:t>
            </a:r>
            <a:r>
              <a:rPr lang="en-GB" sz="3600" dirty="0"/>
              <a:t> </a:t>
            </a:r>
            <a:r>
              <a:rPr lang="en-GB" sz="3600" dirty="0" err="1"/>
              <a:t>selleks</a:t>
            </a:r>
            <a:r>
              <a:rPr lang="en-GB" sz="3600" dirty="0"/>
              <a:t> </a:t>
            </a:r>
            <a:r>
              <a:rPr lang="en-GB" sz="3600" dirty="0" err="1"/>
              <a:t>elektroonilisi</a:t>
            </a:r>
            <a:r>
              <a:rPr lang="en-GB" sz="3600" dirty="0"/>
              <a:t> </a:t>
            </a:r>
            <a:r>
              <a:rPr lang="en-GB" sz="3600" dirty="0" err="1"/>
              <a:t>vahendeid</a:t>
            </a:r>
            <a:r>
              <a:rPr lang="en-GB" sz="3600" dirty="0"/>
              <a:t>.</a:t>
            </a:r>
            <a:endParaRPr lang="et-EE" sz="3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531EBF-0BEB-CF2E-BD20-B7796042F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97486" cy="4351338"/>
          </a:xfrm>
        </p:spPr>
        <p:txBody>
          <a:bodyPr/>
          <a:lstStyle/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282638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3E3D5F-2859-C8BE-8505-91AEFEB88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F8BADB0-B809-D2A4-E6EA-02AD2EBD4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949F39-58A0-F746-99DA-6A09B8AEB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36343-21AB-77DF-FAFC-1397F4E8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111" y="889847"/>
            <a:ext cx="4140014" cy="1330839"/>
          </a:xfrm>
        </p:spPr>
        <p:txBody>
          <a:bodyPr>
            <a:normAutofit/>
          </a:bodyPr>
          <a:lstStyle/>
          <a:p>
            <a:r>
              <a:rPr lang="en-GB" dirty="0" err="1"/>
              <a:t>Küberkiusamine</a:t>
            </a:r>
            <a:endParaRPr lang="et-EE" dirty="0"/>
          </a:p>
        </p:txBody>
      </p:sp>
      <p:pic>
        <p:nvPicPr>
          <p:cNvPr id="5" name="Picture 3" descr="A person looking at her phone&#10;&#10;Description automatically generated">
            <a:extLst>
              <a:ext uri="{FF2B5EF4-FFF2-40B4-BE49-F238E27FC236}">
                <a16:creationId xmlns:a16="http://schemas.microsoft.com/office/drawing/2014/main" id="{6A5368CC-884A-AD72-57E3-56C5AEC40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4"/>
          <a:stretch>
            <a:fillRect/>
          </a:stretch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B6414-D352-FC6E-26F3-F80CCD7AC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3743" y="2307771"/>
            <a:ext cx="4558750" cy="4463143"/>
          </a:xfrm>
        </p:spPr>
        <p:txBody>
          <a:bodyPr>
            <a:normAutofit fontScale="77500" lnSpcReduction="20000"/>
          </a:bodyPr>
          <a:lstStyle/>
          <a:p>
            <a:r>
              <a:rPr lang="en-GB" sz="3200" b="1" dirty="0"/>
              <a:t>17% </a:t>
            </a:r>
            <a:r>
              <a:rPr lang="en-GB" sz="3200" dirty="0"/>
              <a:t>9-16-aastastest </a:t>
            </a:r>
            <a:r>
              <a:rPr lang="en-GB" sz="3200" dirty="0" err="1"/>
              <a:t>õpilastest</a:t>
            </a:r>
            <a:r>
              <a:rPr lang="en-GB" sz="3200" dirty="0"/>
              <a:t> on internetis, </a:t>
            </a:r>
            <a:r>
              <a:rPr lang="en-GB" sz="3200" dirty="0" err="1"/>
              <a:t>telefonis</a:t>
            </a:r>
            <a:r>
              <a:rPr lang="en-GB" sz="3200" dirty="0"/>
              <a:t> </a:t>
            </a:r>
            <a:r>
              <a:rPr lang="en-GB" sz="3200" dirty="0" err="1"/>
              <a:t>või</a:t>
            </a:r>
            <a:r>
              <a:rPr lang="en-GB" sz="3200" dirty="0"/>
              <a:t> </a:t>
            </a:r>
            <a:r>
              <a:rPr lang="en-GB" sz="3200" dirty="0" err="1"/>
              <a:t>veebimängudes</a:t>
            </a:r>
            <a:r>
              <a:rPr lang="en-GB" sz="3200" dirty="0"/>
              <a:t> </a:t>
            </a:r>
            <a:r>
              <a:rPr lang="en-GB" sz="3200" dirty="0" err="1"/>
              <a:t>viimase</a:t>
            </a:r>
            <a:r>
              <a:rPr lang="en-GB" sz="3200" dirty="0"/>
              <a:t> </a:t>
            </a:r>
            <a:r>
              <a:rPr lang="en-GB" sz="3200" dirty="0" err="1"/>
              <a:t>aasta</a:t>
            </a:r>
            <a:r>
              <a:rPr lang="en-GB" sz="3200" dirty="0"/>
              <a:t> </a:t>
            </a:r>
            <a:r>
              <a:rPr lang="en-GB" sz="3200" dirty="0" err="1"/>
              <a:t>jooksul</a:t>
            </a:r>
            <a:r>
              <a:rPr lang="en-GB" sz="3200" dirty="0"/>
              <a:t> </a:t>
            </a:r>
            <a:r>
              <a:rPr lang="en-GB" sz="3200" dirty="0" err="1"/>
              <a:t>kiusamist</a:t>
            </a:r>
            <a:r>
              <a:rPr lang="en-GB" sz="3200" dirty="0"/>
              <a:t> </a:t>
            </a:r>
            <a:r>
              <a:rPr lang="en-GB" sz="3200" dirty="0" err="1"/>
              <a:t>kogenud</a:t>
            </a:r>
            <a:r>
              <a:rPr lang="en-GB" sz="3200" dirty="0"/>
              <a:t>. </a:t>
            </a:r>
          </a:p>
          <a:p>
            <a:r>
              <a:rPr lang="en-GB" sz="3200" dirty="0" err="1"/>
              <a:t>Kõige</a:t>
            </a:r>
            <a:r>
              <a:rPr lang="en-GB" sz="3200" dirty="0"/>
              <a:t> </a:t>
            </a:r>
            <a:r>
              <a:rPr lang="en-GB" sz="3200" dirty="0" err="1"/>
              <a:t>sagedamini</a:t>
            </a:r>
            <a:r>
              <a:rPr lang="en-GB" sz="3200" dirty="0"/>
              <a:t> </a:t>
            </a:r>
            <a:r>
              <a:rPr lang="en-GB" sz="3200" dirty="0" err="1"/>
              <a:t>osutusid</a:t>
            </a:r>
            <a:r>
              <a:rPr lang="en-GB" sz="3200" dirty="0"/>
              <a:t> </a:t>
            </a:r>
            <a:r>
              <a:rPr lang="en-GB" sz="3200" dirty="0" err="1"/>
              <a:t>kiusajaks</a:t>
            </a:r>
            <a:r>
              <a:rPr lang="en-GB" sz="3200" dirty="0"/>
              <a:t> </a:t>
            </a:r>
            <a:r>
              <a:rPr lang="en-GB" sz="3200" dirty="0" err="1"/>
              <a:t>sõbrad</a:t>
            </a:r>
            <a:r>
              <a:rPr lang="en-GB" sz="3200" dirty="0"/>
              <a:t> (40%) </a:t>
            </a:r>
            <a:r>
              <a:rPr lang="en-GB" sz="3200" dirty="0" err="1"/>
              <a:t>ja</a:t>
            </a:r>
            <a:r>
              <a:rPr lang="en-GB" sz="3200" dirty="0"/>
              <a:t> </a:t>
            </a:r>
            <a:r>
              <a:rPr lang="en-GB" sz="3200" dirty="0" err="1"/>
              <a:t>klassi</a:t>
            </a:r>
            <a:r>
              <a:rPr lang="en-GB" sz="3200" dirty="0"/>
              <a:t>- </a:t>
            </a:r>
            <a:r>
              <a:rPr lang="en-GB" sz="3200" dirty="0" err="1"/>
              <a:t>või</a:t>
            </a:r>
            <a:r>
              <a:rPr lang="en-GB" sz="3200" dirty="0"/>
              <a:t> </a:t>
            </a:r>
            <a:r>
              <a:rPr lang="en-GB" sz="3200" dirty="0" err="1"/>
              <a:t>koolikaaslased</a:t>
            </a:r>
            <a:r>
              <a:rPr lang="en-GB" sz="3200" dirty="0"/>
              <a:t> (31%), </a:t>
            </a:r>
            <a:r>
              <a:rPr lang="en-GB" sz="3200" dirty="0" err="1"/>
              <a:t>harvem</a:t>
            </a:r>
            <a:r>
              <a:rPr lang="en-GB" sz="3200" dirty="0"/>
              <a:t> </a:t>
            </a:r>
            <a:r>
              <a:rPr lang="en-GB" sz="3200" dirty="0" err="1"/>
              <a:t>internetituttavad</a:t>
            </a:r>
            <a:r>
              <a:rPr lang="en-GB" sz="3200" dirty="0"/>
              <a:t>, </a:t>
            </a:r>
            <a:r>
              <a:rPr lang="en-GB" sz="3200" dirty="0" err="1"/>
              <a:t>pereliikmed</a:t>
            </a:r>
            <a:r>
              <a:rPr lang="en-GB" sz="3200" dirty="0"/>
              <a:t> </a:t>
            </a:r>
            <a:r>
              <a:rPr lang="en-GB" sz="3200" dirty="0" err="1"/>
              <a:t>või</a:t>
            </a:r>
            <a:r>
              <a:rPr lang="en-GB" sz="3200" dirty="0"/>
              <a:t> </a:t>
            </a:r>
            <a:r>
              <a:rPr lang="en-GB" sz="3200" dirty="0" err="1"/>
              <a:t>õpetajad</a:t>
            </a:r>
            <a:r>
              <a:rPr lang="en-GB" sz="3200" dirty="0"/>
              <a:t>. </a:t>
            </a:r>
          </a:p>
          <a:p>
            <a:r>
              <a:rPr lang="en-GB" sz="3200" dirty="0" err="1"/>
              <a:t>Veerand</a:t>
            </a:r>
            <a:r>
              <a:rPr lang="en-GB" sz="3200" dirty="0"/>
              <a:t> </a:t>
            </a:r>
            <a:r>
              <a:rPr lang="en-GB" sz="3200" dirty="0" err="1"/>
              <a:t>kiusatud</a:t>
            </a:r>
            <a:r>
              <a:rPr lang="en-GB" sz="3200" dirty="0"/>
              <a:t> </a:t>
            </a:r>
            <a:r>
              <a:rPr lang="en-GB" sz="3200" dirty="0" err="1"/>
              <a:t>õpilastest</a:t>
            </a:r>
            <a:r>
              <a:rPr lang="en-GB" sz="3200" dirty="0"/>
              <a:t> </a:t>
            </a:r>
            <a:r>
              <a:rPr lang="en-GB" sz="3200" dirty="0" err="1"/>
              <a:t>ei</a:t>
            </a:r>
            <a:r>
              <a:rPr lang="en-GB" sz="3200" dirty="0"/>
              <a:t> tea, </a:t>
            </a:r>
            <a:r>
              <a:rPr lang="en-GB" sz="3200" dirty="0" err="1"/>
              <a:t>kes</a:t>
            </a:r>
            <a:r>
              <a:rPr lang="en-GB" sz="3200" dirty="0"/>
              <a:t> </a:t>
            </a:r>
            <a:r>
              <a:rPr lang="en-GB" sz="3200" dirty="0" err="1"/>
              <a:t>kiusasid</a:t>
            </a:r>
            <a:r>
              <a:rPr lang="en-GB" sz="3200" dirty="0"/>
              <a:t>.</a:t>
            </a:r>
          </a:p>
          <a:p>
            <a:pPr marL="0" indent="0">
              <a:buNone/>
            </a:pPr>
            <a:r>
              <a:rPr lang="en-GB" sz="3200" dirty="0"/>
              <a:t>                      </a:t>
            </a:r>
            <a:r>
              <a:rPr lang="en-GB" sz="2300" dirty="0"/>
              <a:t>Allikas: EU Kids Online (2026)</a:t>
            </a:r>
          </a:p>
          <a:p>
            <a:endParaRPr lang="et-EE" sz="3200" dirty="0"/>
          </a:p>
          <a:p>
            <a:endParaRPr lang="et-EE" sz="2000" dirty="0"/>
          </a:p>
        </p:txBody>
      </p:sp>
    </p:spTree>
    <p:extLst>
      <p:ext uri="{BB962C8B-B14F-4D97-AF65-F5344CB8AC3E}">
        <p14:creationId xmlns:p14="http://schemas.microsoft.com/office/powerpoint/2010/main" val="2094951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 descr="A person looking at her phone&#10;&#10;Description automatically generated">
            <a:extLst>
              <a:ext uri="{FF2B5EF4-FFF2-40B4-BE49-F238E27FC236}">
                <a16:creationId xmlns:a16="http://schemas.microsoft.com/office/drawing/2014/main" id="{C89CEB69-1F60-6D37-5D88-28D586109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4"/>
          <a:stretch>
            <a:fillRect/>
          </a:stretch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30FFA-43CF-983A-40F5-62FC762C4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1731" y="413657"/>
            <a:ext cx="5105212" cy="644434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400" b="1" dirty="0" err="1"/>
              <a:t>Küberkiusamise</a:t>
            </a:r>
            <a:r>
              <a:rPr lang="en-GB" sz="2400" b="1" dirty="0"/>
              <a:t> </a:t>
            </a:r>
            <a:r>
              <a:rPr lang="en-GB" sz="2400" b="1" dirty="0" err="1"/>
              <a:t>viisid</a:t>
            </a:r>
            <a:r>
              <a:rPr lang="en-GB" sz="2400" b="1" dirty="0"/>
              <a:t> </a:t>
            </a:r>
          </a:p>
          <a:p>
            <a:r>
              <a:rPr lang="en-GB" sz="2000" dirty="0"/>
              <a:t>Ähvardavate, </a:t>
            </a:r>
            <a:r>
              <a:rPr lang="en-GB" sz="2000" dirty="0" err="1"/>
              <a:t>õelate</a:t>
            </a:r>
            <a:r>
              <a:rPr lang="en-GB" sz="2000" dirty="0"/>
              <a:t>, </a:t>
            </a:r>
            <a:r>
              <a:rPr lang="en-GB" sz="2000" dirty="0" err="1"/>
              <a:t>sõimavate</a:t>
            </a:r>
            <a:r>
              <a:rPr lang="en-GB" sz="2000" dirty="0"/>
              <a:t> </a:t>
            </a:r>
            <a:r>
              <a:rPr lang="en-GB" sz="2000" dirty="0" err="1"/>
              <a:t>ja</a:t>
            </a:r>
            <a:r>
              <a:rPr lang="en-GB" sz="2000" dirty="0"/>
              <a:t> </a:t>
            </a:r>
            <a:r>
              <a:rPr lang="en-GB" sz="2000" dirty="0" err="1"/>
              <a:t>mõnitavate</a:t>
            </a:r>
            <a:r>
              <a:rPr lang="en-GB" sz="2000" dirty="0"/>
              <a:t> </a:t>
            </a:r>
            <a:r>
              <a:rPr lang="en-GB" sz="2000" dirty="0" err="1"/>
              <a:t>sõnumite</a:t>
            </a:r>
            <a:r>
              <a:rPr lang="en-GB" sz="2000" dirty="0"/>
              <a:t>, </a:t>
            </a:r>
            <a:r>
              <a:rPr lang="en-GB" sz="2000" dirty="0" err="1"/>
              <a:t>teadete</a:t>
            </a:r>
            <a:r>
              <a:rPr lang="en-GB" sz="2000" dirty="0"/>
              <a:t>, e-</a:t>
            </a:r>
            <a:r>
              <a:rPr lang="en-GB" sz="2000" dirty="0" err="1"/>
              <a:t>kirjade</a:t>
            </a:r>
            <a:r>
              <a:rPr lang="en-GB" sz="2000" dirty="0"/>
              <a:t> </a:t>
            </a:r>
            <a:r>
              <a:rPr lang="en-GB" sz="2000" dirty="0" err="1"/>
              <a:t>saatmine</a:t>
            </a:r>
            <a:r>
              <a:rPr lang="en-GB" sz="2000" dirty="0"/>
              <a:t>.</a:t>
            </a:r>
          </a:p>
          <a:p>
            <a:r>
              <a:rPr lang="en-GB" sz="2000" dirty="0" err="1"/>
              <a:t>Kelleltki</a:t>
            </a:r>
            <a:r>
              <a:rPr lang="en-GB" sz="2000" dirty="0"/>
              <a:t> </a:t>
            </a:r>
            <a:r>
              <a:rPr lang="en-GB" sz="2000" dirty="0" err="1"/>
              <a:t>isikliku</a:t>
            </a:r>
            <a:r>
              <a:rPr lang="en-GB" sz="2000" dirty="0"/>
              <a:t> </a:t>
            </a:r>
            <a:r>
              <a:rPr lang="en-GB" sz="2000" dirty="0" err="1"/>
              <a:t>informatsiooni</a:t>
            </a:r>
            <a:r>
              <a:rPr lang="en-GB" sz="2000" dirty="0"/>
              <a:t> </a:t>
            </a:r>
            <a:r>
              <a:rPr lang="en-GB" sz="2000" dirty="0" err="1"/>
              <a:t>väljameelitamine</a:t>
            </a:r>
            <a:r>
              <a:rPr lang="en-GB" sz="2000" dirty="0"/>
              <a:t> </a:t>
            </a:r>
            <a:r>
              <a:rPr lang="en-GB" sz="2000" dirty="0" err="1"/>
              <a:t>ning</a:t>
            </a:r>
            <a:r>
              <a:rPr lang="en-GB" sz="2000" dirty="0"/>
              <a:t> </a:t>
            </a:r>
            <a:r>
              <a:rPr lang="en-GB" sz="2000" dirty="0" err="1"/>
              <a:t>selle</a:t>
            </a:r>
            <a:r>
              <a:rPr lang="en-GB" sz="2000" dirty="0"/>
              <a:t> </a:t>
            </a:r>
            <a:r>
              <a:rPr lang="en-GB" sz="2000" dirty="0" err="1"/>
              <a:t>levitamine</a:t>
            </a:r>
            <a:r>
              <a:rPr lang="en-GB" sz="2000" dirty="0"/>
              <a:t> </a:t>
            </a:r>
            <a:r>
              <a:rPr lang="en-GB" sz="2000" dirty="0" err="1"/>
              <a:t>vastu</a:t>
            </a:r>
            <a:r>
              <a:rPr lang="en-GB" sz="2000" dirty="0"/>
              <a:t> </a:t>
            </a:r>
            <a:r>
              <a:rPr lang="en-GB" sz="2000" dirty="0" err="1"/>
              <a:t>tema</a:t>
            </a:r>
            <a:r>
              <a:rPr lang="en-GB" sz="2000" dirty="0"/>
              <a:t> </a:t>
            </a:r>
            <a:r>
              <a:rPr lang="en-GB" sz="2000" dirty="0" err="1"/>
              <a:t>tahtmist</a:t>
            </a:r>
            <a:r>
              <a:rPr lang="en-GB" sz="2000" dirty="0"/>
              <a:t>.</a:t>
            </a:r>
          </a:p>
          <a:p>
            <a:r>
              <a:rPr lang="en-GB" sz="2000" dirty="0" err="1"/>
              <a:t>Kellegi</a:t>
            </a:r>
            <a:r>
              <a:rPr lang="en-GB" sz="2000" dirty="0"/>
              <a:t> </a:t>
            </a:r>
            <a:r>
              <a:rPr lang="en-GB" sz="2000" dirty="0" err="1"/>
              <a:t>kontosse</a:t>
            </a:r>
            <a:r>
              <a:rPr lang="en-GB" sz="2000" dirty="0"/>
              <a:t> </a:t>
            </a:r>
            <a:r>
              <a:rPr lang="en-GB" sz="2000" dirty="0" err="1"/>
              <a:t>või</a:t>
            </a:r>
            <a:r>
              <a:rPr lang="en-GB" sz="2000" dirty="0"/>
              <a:t> </a:t>
            </a:r>
            <a:r>
              <a:rPr lang="en-GB" sz="2000" dirty="0" err="1"/>
              <a:t>kirjakasti</a:t>
            </a:r>
            <a:r>
              <a:rPr lang="en-GB" sz="2000" dirty="0"/>
              <a:t> </a:t>
            </a:r>
            <a:r>
              <a:rPr lang="en-GB" sz="2000" dirty="0" err="1"/>
              <a:t>sisse</a:t>
            </a:r>
            <a:r>
              <a:rPr lang="en-GB" sz="2000" dirty="0"/>
              <a:t> </a:t>
            </a:r>
            <a:r>
              <a:rPr lang="en-GB" sz="2000" dirty="0" err="1"/>
              <a:t>murdmine</a:t>
            </a:r>
            <a:r>
              <a:rPr lang="en-GB" sz="2000" dirty="0"/>
              <a:t> </a:t>
            </a:r>
            <a:r>
              <a:rPr lang="en-GB" sz="2000" dirty="0" err="1"/>
              <a:t>ning</a:t>
            </a:r>
            <a:r>
              <a:rPr lang="en-GB" sz="2000" dirty="0"/>
              <a:t> </a:t>
            </a:r>
            <a:r>
              <a:rPr lang="en-GB" sz="2000" dirty="0" err="1"/>
              <a:t>siis</a:t>
            </a:r>
            <a:r>
              <a:rPr lang="en-GB" sz="2000" dirty="0"/>
              <a:t> </a:t>
            </a:r>
            <a:r>
              <a:rPr lang="en-GB" sz="2000" dirty="0" err="1"/>
              <a:t>selle</a:t>
            </a:r>
            <a:r>
              <a:rPr lang="en-GB" sz="2000" dirty="0"/>
              <a:t> </a:t>
            </a:r>
            <a:r>
              <a:rPr lang="en-GB" sz="2000" dirty="0" err="1"/>
              <a:t>isiku</a:t>
            </a:r>
            <a:r>
              <a:rPr lang="en-GB" sz="2000" dirty="0"/>
              <a:t> </a:t>
            </a:r>
            <a:r>
              <a:rPr lang="en-GB" sz="2000" dirty="0" err="1"/>
              <a:t>nime</a:t>
            </a:r>
            <a:r>
              <a:rPr lang="en-GB" sz="2000" dirty="0"/>
              <a:t> all </a:t>
            </a:r>
            <a:r>
              <a:rPr lang="en-GB" sz="2000" dirty="0" err="1"/>
              <a:t>esinemine</a:t>
            </a:r>
            <a:r>
              <a:rPr lang="en-GB" sz="2000" dirty="0"/>
              <a:t>, vale </a:t>
            </a:r>
            <a:r>
              <a:rPr lang="en-GB" sz="2000" dirty="0" err="1"/>
              <a:t>ja</a:t>
            </a:r>
            <a:r>
              <a:rPr lang="en-GB" sz="2000" dirty="0"/>
              <a:t> </a:t>
            </a:r>
            <a:r>
              <a:rPr lang="en-GB" sz="2000" dirty="0" err="1"/>
              <a:t>laimava</a:t>
            </a:r>
            <a:r>
              <a:rPr lang="en-GB" sz="2000" dirty="0"/>
              <a:t> </a:t>
            </a:r>
            <a:r>
              <a:rPr lang="en-GB" sz="2000" dirty="0" err="1"/>
              <a:t>sisuga</a:t>
            </a:r>
            <a:r>
              <a:rPr lang="en-GB" sz="2000" dirty="0"/>
              <a:t> </a:t>
            </a:r>
            <a:r>
              <a:rPr lang="en-GB" sz="2000" dirty="0" err="1"/>
              <a:t>sõnumite</a:t>
            </a:r>
            <a:r>
              <a:rPr lang="en-GB" sz="2000" dirty="0"/>
              <a:t> </a:t>
            </a:r>
            <a:r>
              <a:rPr lang="en-GB" sz="2000" dirty="0" err="1"/>
              <a:t>ja</a:t>
            </a:r>
            <a:r>
              <a:rPr lang="en-GB" sz="2000" dirty="0"/>
              <a:t> </a:t>
            </a:r>
            <a:r>
              <a:rPr lang="en-GB" sz="2000" dirty="0" err="1"/>
              <a:t>kirjade</a:t>
            </a:r>
            <a:r>
              <a:rPr lang="en-GB" sz="2000" dirty="0"/>
              <a:t> </a:t>
            </a:r>
            <a:r>
              <a:rPr lang="en-GB" sz="2000" dirty="0" err="1"/>
              <a:t>saatmine</a:t>
            </a:r>
            <a:r>
              <a:rPr lang="en-GB" sz="2000" dirty="0"/>
              <a:t>.</a:t>
            </a:r>
          </a:p>
          <a:p>
            <a:r>
              <a:rPr lang="en-GB" sz="2000" dirty="0" err="1"/>
              <a:t>Kellegi</a:t>
            </a:r>
            <a:r>
              <a:rPr lang="en-GB" sz="2000" dirty="0"/>
              <a:t> </a:t>
            </a:r>
            <a:r>
              <a:rPr lang="en-GB" sz="2000" dirty="0" err="1"/>
              <a:t>nimel</a:t>
            </a:r>
            <a:r>
              <a:rPr lang="en-GB" sz="2000" dirty="0"/>
              <a:t> </a:t>
            </a:r>
            <a:r>
              <a:rPr lang="en-GB" sz="2000" dirty="0" err="1"/>
              <a:t>libakonto</a:t>
            </a:r>
            <a:r>
              <a:rPr lang="en-GB" sz="2000" dirty="0"/>
              <a:t> </a:t>
            </a:r>
            <a:r>
              <a:rPr lang="en-GB" sz="2000" dirty="0" err="1"/>
              <a:t>tegemine</a:t>
            </a:r>
            <a:r>
              <a:rPr lang="en-GB" sz="2000" dirty="0"/>
              <a:t> </a:t>
            </a:r>
            <a:r>
              <a:rPr lang="en-GB" sz="2000" dirty="0" err="1"/>
              <a:t>ja</a:t>
            </a:r>
            <a:r>
              <a:rPr lang="en-GB" sz="2000" dirty="0"/>
              <a:t> </a:t>
            </a:r>
            <a:r>
              <a:rPr lang="en-GB" sz="2000" dirty="0" err="1"/>
              <a:t>sealt</a:t>
            </a:r>
            <a:r>
              <a:rPr lang="en-GB" sz="2000" dirty="0"/>
              <a:t> vale </a:t>
            </a:r>
            <a:r>
              <a:rPr lang="en-GB" sz="2000" dirty="0" err="1"/>
              <a:t>ja</a:t>
            </a:r>
            <a:r>
              <a:rPr lang="en-GB" sz="2000" dirty="0"/>
              <a:t> </a:t>
            </a:r>
            <a:r>
              <a:rPr lang="en-GB" sz="2000" dirty="0" err="1"/>
              <a:t>laimava</a:t>
            </a:r>
            <a:r>
              <a:rPr lang="en-GB" sz="2000" dirty="0"/>
              <a:t> </a:t>
            </a:r>
            <a:r>
              <a:rPr lang="en-GB" sz="2000" dirty="0" err="1"/>
              <a:t>sisuga</a:t>
            </a:r>
            <a:r>
              <a:rPr lang="en-GB" sz="2000" dirty="0"/>
              <a:t> info </a:t>
            </a:r>
            <a:r>
              <a:rPr lang="en-GB" sz="2000" dirty="0" err="1"/>
              <a:t>jagamine</a:t>
            </a:r>
            <a:r>
              <a:rPr lang="en-GB" sz="2000" dirty="0"/>
              <a:t>. </a:t>
            </a:r>
          </a:p>
          <a:p>
            <a:r>
              <a:rPr lang="en-GB" sz="2000" dirty="0" err="1"/>
              <a:t>Suletud</a:t>
            </a:r>
            <a:r>
              <a:rPr lang="en-GB" sz="2000" dirty="0"/>
              <a:t> </a:t>
            </a:r>
            <a:r>
              <a:rPr lang="en-GB" sz="2000" dirty="0" err="1"/>
              <a:t>suhtlusgrupi</a:t>
            </a:r>
            <a:r>
              <a:rPr lang="en-GB" sz="2000" dirty="0"/>
              <a:t> </a:t>
            </a:r>
            <a:r>
              <a:rPr lang="en-GB" sz="2000" dirty="0" err="1"/>
              <a:t>tegemine</a:t>
            </a:r>
            <a:r>
              <a:rPr lang="en-GB" sz="2000" dirty="0"/>
              <a:t>, </a:t>
            </a:r>
            <a:r>
              <a:rPr lang="en-GB" sz="2000" dirty="0" err="1"/>
              <a:t>mille</a:t>
            </a:r>
            <a:r>
              <a:rPr lang="en-GB" sz="2000" dirty="0"/>
              <a:t> </a:t>
            </a:r>
            <a:r>
              <a:rPr lang="en-GB" sz="2000" dirty="0" err="1"/>
              <a:t>liikmete</a:t>
            </a:r>
            <a:r>
              <a:rPr lang="en-GB" sz="2000" dirty="0"/>
              <a:t> </a:t>
            </a:r>
            <a:r>
              <a:rPr lang="en-GB" sz="2000" dirty="0" err="1"/>
              <a:t>vahel</a:t>
            </a:r>
            <a:r>
              <a:rPr lang="en-GB" sz="2000" dirty="0"/>
              <a:t> </a:t>
            </a:r>
            <a:r>
              <a:rPr lang="en-GB" sz="2000" dirty="0" err="1"/>
              <a:t>jagatakse</a:t>
            </a:r>
            <a:r>
              <a:rPr lang="en-GB" sz="2000" dirty="0"/>
              <a:t> </a:t>
            </a:r>
            <a:r>
              <a:rPr lang="en-GB" sz="2000" dirty="0" err="1"/>
              <a:t>ohvri</a:t>
            </a:r>
            <a:r>
              <a:rPr lang="en-GB" sz="2000" dirty="0"/>
              <a:t>, </a:t>
            </a:r>
            <a:r>
              <a:rPr lang="en-GB" sz="2000" dirty="0" err="1"/>
              <a:t>kes</a:t>
            </a:r>
            <a:r>
              <a:rPr lang="en-GB" sz="2000" dirty="0"/>
              <a:t> </a:t>
            </a:r>
            <a:r>
              <a:rPr lang="en-GB" sz="2000" dirty="0" err="1"/>
              <a:t>gruppi</a:t>
            </a:r>
            <a:r>
              <a:rPr lang="en-GB" sz="2000" dirty="0"/>
              <a:t> </a:t>
            </a:r>
            <a:r>
              <a:rPr lang="en-GB" sz="2000" dirty="0" err="1"/>
              <a:t>ei</a:t>
            </a:r>
            <a:r>
              <a:rPr lang="en-GB" sz="2000" dirty="0"/>
              <a:t> </a:t>
            </a:r>
            <a:r>
              <a:rPr lang="en-GB" sz="2000" dirty="0" err="1"/>
              <a:t>kuulu</a:t>
            </a:r>
            <a:r>
              <a:rPr lang="en-GB" sz="2000" dirty="0"/>
              <a:t>, </a:t>
            </a:r>
            <a:r>
              <a:rPr lang="en-GB" sz="2000" dirty="0" err="1"/>
              <a:t>kohta</a:t>
            </a:r>
            <a:r>
              <a:rPr lang="en-GB" sz="2000" dirty="0"/>
              <a:t> vale </a:t>
            </a:r>
            <a:r>
              <a:rPr lang="en-GB" sz="2000" dirty="0" err="1"/>
              <a:t>ja</a:t>
            </a:r>
            <a:r>
              <a:rPr lang="en-GB" sz="2000" dirty="0"/>
              <a:t> </a:t>
            </a:r>
            <a:r>
              <a:rPr lang="en-GB" sz="2000" dirty="0" err="1"/>
              <a:t>laimavat</a:t>
            </a:r>
            <a:r>
              <a:rPr lang="en-GB" sz="2000" dirty="0"/>
              <a:t> </a:t>
            </a:r>
            <a:r>
              <a:rPr lang="en-GB" sz="2000" dirty="0" err="1"/>
              <a:t>infot</a:t>
            </a:r>
            <a:r>
              <a:rPr lang="en-GB" sz="2000" dirty="0"/>
              <a:t>. </a:t>
            </a:r>
            <a:r>
              <a:rPr lang="en-GB" sz="2000" dirty="0" err="1"/>
              <a:t>Sihilikult</a:t>
            </a:r>
            <a:r>
              <a:rPr lang="en-GB" sz="2000" dirty="0"/>
              <a:t> </a:t>
            </a:r>
            <a:r>
              <a:rPr lang="en-GB" sz="2000" dirty="0" err="1"/>
              <a:t>kellegi</a:t>
            </a:r>
            <a:r>
              <a:rPr lang="en-GB" sz="2000" dirty="0"/>
              <a:t> </a:t>
            </a:r>
            <a:r>
              <a:rPr lang="en-GB" sz="2000" dirty="0" err="1"/>
              <a:t>väljajätmine</a:t>
            </a:r>
            <a:r>
              <a:rPr lang="en-GB" sz="2000" dirty="0"/>
              <a:t> </a:t>
            </a:r>
            <a:r>
              <a:rPr lang="en-GB" sz="2000" dirty="0" err="1"/>
              <a:t>virtuaalsest</a:t>
            </a:r>
            <a:r>
              <a:rPr lang="en-GB" sz="2000" dirty="0"/>
              <a:t> </a:t>
            </a:r>
            <a:r>
              <a:rPr lang="en-GB" sz="2000" dirty="0" err="1"/>
              <a:t>suhtlusgrupist</a:t>
            </a:r>
            <a:r>
              <a:rPr lang="en-GB" sz="2000" dirty="0"/>
              <a:t>.</a:t>
            </a:r>
          </a:p>
          <a:p>
            <a:r>
              <a:rPr lang="en-GB" sz="2000" dirty="0" err="1"/>
              <a:t>Solvavate</a:t>
            </a:r>
            <a:r>
              <a:rPr lang="en-GB" sz="2000" dirty="0"/>
              <a:t> </a:t>
            </a:r>
            <a:r>
              <a:rPr lang="en-GB" sz="2000" dirty="0" err="1"/>
              <a:t>ja</a:t>
            </a:r>
            <a:r>
              <a:rPr lang="en-GB" sz="2000" dirty="0"/>
              <a:t> </a:t>
            </a:r>
            <a:r>
              <a:rPr lang="en-GB" sz="2000" dirty="0" err="1"/>
              <a:t>mõnitavate</a:t>
            </a:r>
            <a:r>
              <a:rPr lang="en-GB" sz="2000" dirty="0"/>
              <a:t> </a:t>
            </a:r>
            <a:r>
              <a:rPr lang="en-GB" sz="2000" dirty="0" err="1"/>
              <a:t>meemide</a:t>
            </a:r>
            <a:r>
              <a:rPr lang="en-GB" sz="2000" dirty="0"/>
              <a:t> </a:t>
            </a:r>
            <a:r>
              <a:rPr lang="en-GB" sz="2000" dirty="0" err="1"/>
              <a:t>tegemine</a:t>
            </a:r>
            <a:r>
              <a:rPr lang="en-GB" sz="2000" dirty="0"/>
              <a:t> </a:t>
            </a:r>
            <a:r>
              <a:rPr lang="en-GB" sz="2000" dirty="0" err="1"/>
              <a:t>kiusatava</a:t>
            </a:r>
            <a:r>
              <a:rPr lang="en-GB" sz="2000" dirty="0"/>
              <a:t> </a:t>
            </a:r>
            <a:r>
              <a:rPr lang="en-GB" sz="2000" dirty="0" err="1"/>
              <a:t>kohta</a:t>
            </a:r>
            <a:r>
              <a:rPr lang="en-GB" sz="2000" dirty="0"/>
              <a:t> </a:t>
            </a:r>
            <a:r>
              <a:rPr lang="en-GB" sz="2000" dirty="0" err="1"/>
              <a:t>ja</a:t>
            </a:r>
            <a:r>
              <a:rPr lang="en-GB" sz="2000" dirty="0"/>
              <a:t> </a:t>
            </a:r>
            <a:r>
              <a:rPr lang="en-GB" sz="2000" dirty="0" err="1"/>
              <a:t>nende</a:t>
            </a:r>
            <a:r>
              <a:rPr lang="en-GB" sz="2000" dirty="0"/>
              <a:t> </a:t>
            </a:r>
            <a:r>
              <a:rPr lang="en-GB" sz="2000" dirty="0" err="1"/>
              <a:t>levitamine</a:t>
            </a:r>
            <a:r>
              <a:rPr lang="en-GB" sz="2000" dirty="0"/>
              <a:t>.</a:t>
            </a:r>
          </a:p>
          <a:p>
            <a:r>
              <a:rPr lang="en-GB" sz="2000" dirty="0" err="1"/>
              <a:t>Kellegi</a:t>
            </a:r>
            <a:r>
              <a:rPr lang="en-GB" sz="2000" dirty="0"/>
              <a:t> </a:t>
            </a:r>
            <a:r>
              <a:rPr lang="en-GB" sz="2000" dirty="0" err="1"/>
              <a:t>loata</a:t>
            </a:r>
            <a:r>
              <a:rPr lang="en-GB" sz="2000" dirty="0"/>
              <a:t> </a:t>
            </a:r>
            <a:r>
              <a:rPr lang="en-GB" sz="2000" dirty="0" err="1"/>
              <a:t>filmimine</a:t>
            </a:r>
            <a:r>
              <a:rPr lang="en-GB" sz="2000" dirty="0"/>
              <a:t> </a:t>
            </a:r>
            <a:r>
              <a:rPr lang="en-GB" sz="2000" dirty="0" err="1"/>
              <a:t>ja</a:t>
            </a:r>
            <a:r>
              <a:rPr lang="en-GB" sz="2000" dirty="0"/>
              <a:t> video </a:t>
            </a:r>
            <a:r>
              <a:rPr lang="en-GB" sz="2000" dirty="0" err="1"/>
              <a:t>suhtluskanalites</a:t>
            </a:r>
            <a:r>
              <a:rPr lang="en-GB" sz="2000" dirty="0"/>
              <a:t>/</a:t>
            </a:r>
            <a:r>
              <a:rPr lang="en-GB" sz="2000" dirty="0" err="1"/>
              <a:t>sotsiaalmeedias</a:t>
            </a:r>
            <a:r>
              <a:rPr lang="en-GB" sz="2000" dirty="0"/>
              <a:t> </a:t>
            </a:r>
            <a:r>
              <a:rPr lang="en-GB" sz="2000" dirty="0" err="1"/>
              <a:t>jagamine</a:t>
            </a:r>
            <a:r>
              <a:rPr lang="en-GB" sz="2000" dirty="0"/>
              <a:t>.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t-EE" sz="2000" dirty="0"/>
          </a:p>
          <a:p>
            <a:endParaRPr lang="et-EE" sz="2000" dirty="0"/>
          </a:p>
        </p:txBody>
      </p:sp>
    </p:spTree>
    <p:extLst>
      <p:ext uri="{BB962C8B-B14F-4D97-AF65-F5344CB8AC3E}">
        <p14:creationId xmlns:p14="http://schemas.microsoft.com/office/powerpoint/2010/main" val="2357722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0" descr="Bullying, Cyberbullying, Insult, Laugh At, Victim, Sad">
            <a:extLst>
              <a:ext uri="{FF2B5EF4-FFF2-40B4-BE49-F238E27FC236}">
                <a16:creationId xmlns:a16="http://schemas.microsoft.com/office/drawing/2014/main" id="{EB25C818-95E2-1010-337D-DB5CF49F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"/>
          <a:stretch>
            <a:fillRect/>
          </a:stretch>
        </p:blipFill>
        <p:spPr bwMode="auto">
          <a:xfrm>
            <a:off x="0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22D92-F162-AFCE-E083-262A3BE74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8343" y="195944"/>
            <a:ext cx="3984170" cy="1899912"/>
          </a:xfrm>
        </p:spPr>
        <p:txBody>
          <a:bodyPr>
            <a:normAutofit/>
          </a:bodyPr>
          <a:lstStyle/>
          <a:p>
            <a:r>
              <a:rPr lang="en-GB" sz="4000" dirty="0"/>
              <a:t>Mida </a:t>
            </a:r>
            <a:r>
              <a:rPr lang="en-GB" sz="4000" dirty="0" err="1"/>
              <a:t>küberkiusamise</a:t>
            </a:r>
            <a:r>
              <a:rPr lang="en-GB" sz="4000" dirty="0"/>
              <a:t> </a:t>
            </a:r>
            <a:r>
              <a:rPr lang="en-GB" sz="4000" dirty="0" err="1"/>
              <a:t>korral</a:t>
            </a:r>
            <a:r>
              <a:rPr lang="en-GB" sz="4000" dirty="0"/>
              <a:t> </a:t>
            </a:r>
            <a:r>
              <a:rPr lang="en-GB" sz="4000" dirty="0" err="1"/>
              <a:t>teha</a:t>
            </a:r>
            <a:r>
              <a:rPr lang="en-GB" sz="4000" dirty="0"/>
              <a:t>?</a:t>
            </a:r>
            <a:endParaRPr lang="et-EE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EB030-2366-B35C-8DF2-CECD1F767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3286" y="2291790"/>
            <a:ext cx="4169227" cy="4762133"/>
          </a:xfrm>
        </p:spPr>
        <p:txBody>
          <a:bodyPr>
            <a:normAutofit fontScale="92500"/>
          </a:bodyPr>
          <a:lstStyle/>
          <a:p>
            <a:r>
              <a:rPr lang="et-EE" sz="2000" b="1" dirty="0"/>
              <a:t>Salvesta tõendid </a:t>
            </a:r>
            <a:r>
              <a:rPr lang="et-EE" sz="2000" dirty="0"/>
              <a:t>(tee ekraanipildid)</a:t>
            </a:r>
          </a:p>
          <a:p>
            <a:r>
              <a:rPr lang="et-EE" sz="2000" dirty="0"/>
              <a:t>Palu vastav sisu kiusajal eemaldada ja sõnumite saatmine lõpetada</a:t>
            </a:r>
            <a:r>
              <a:rPr lang="en-GB" sz="2000" dirty="0"/>
              <a:t>.</a:t>
            </a:r>
            <a:endParaRPr lang="et-EE" sz="2000" dirty="0"/>
          </a:p>
          <a:p>
            <a:r>
              <a:rPr lang="et-EE" sz="2000" dirty="0"/>
              <a:t>Veebis on võimalus kiusaja </a:t>
            </a:r>
            <a:r>
              <a:rPr lang="et-EE" sz="2000" b="1" dirty="0"/>
              <a:t>blokeerida</a:t>
            </a:r>
            <a:r>
              <a:rPr lang="et-EE" sz="2000" dirty="0"/>
              <a:t>, et temalt mitte enam uusi postitusi saada.</a:t>
            </a:r>
          </a:p>
          <a:p>
            <a:r>
              <a:rPr lang="et-EE" sz="2000" dirty="0"/>
              <a:t>Teavita kiusamisest veebikeskkonna pidajat (</a:t>
            </a:r>
            <a:r>
              <a:rPr lang="et-EE" sz="2000" b="1" dirty="0"/>
              <a:t>teavita/report</a:t>
            </a:r>
            <a:r>
              <a:rPr lang="et-EE" sz="2000" dirty="0"/>
              <a:t>)</a:t>
            </a:r>
            <a:r>
              <a:rPr lang="en-GB" sz="2000" dirty="0"/>
              <a:t>.</a:t>
            </a:r>
            <a:endParaRPr lang="et-EE" sz="2000" dirty="0"/>
          </a:p>
          <a:p>
            <a:r>
              <a:rPr lang="et-EE" sz="2000" b="1" dirty="0"/>
              <a:t>Räägi</a:t>
            </a:r>
            <a:r>
              <a:rPr lang="et-EE" sz="2000" dirty="0"/>
              <a:t> usaldusväärsele täiskasvanule</a:t>
            </a:r>
            <a:r>
              <a:rPr lang="en-GB" sz="2000" dirty="0"/>
              <a:t>.</a:t>
            </a:r>
            <a:endParaRPr lang="et-EE" sz="2000" dirty="0"/>
          </a:p>
          <a:p>
            <a:r>
              <a:rPr lang="et-EE" sz="2000" dirty="0"/>
              <a:t>Nõu ja abi pakuvad </a:t>
            </a:r>
            <a:r>
              <a:rPr lang="et-EE" sz="2000" b="1" dirty="0"/>
              <a:t>lasteabitelefon</a:t>
            </a:r>
            <a:r>
              <a:rPr lang="et-EE" sz="2000" dirty="0"/>
              <a:t> 116111 (www.lasteabi.ee) ja </a:t>
            </a:r>
            <a:r>
              <a:rPr lang="et-EE" sz="2000" b="1" dirty="0"/>
              <a:t>veebipolitseinikud</a:t>
            </a:r>
            <a:r>
              <a:rPr lang="en-GB" sz="2000" dirty="0"/>
              <a:t>.</a:t>
            </a:r>
            <a:endParaRPr lang="et-EE" sz="2000" dirty="0"/>
          </a:p>
          <a:p>
            <a:endParaRPr lang="et-EE" sz="2000" dirty="0"/>
          </a:p>
        </p:txBody>
      </p:sp>
    </p:spTree>
    <p:extLst>
      <p:ext uri="{BB962C8B-B14F-4D97-AF65-F5344CB8AC3E}">
        <p14:creationId xmlns:p14="http://schemas.microsoft.com/office/powerpoint/2010/main" val="1549756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8A1F62-D661-3D85-C584-A154C780F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0" b="-2"/>
          <a:stretch>
            <a:fillRect/>
          </a:stretch>
        </p:blipFill>
        <p:spPr bwMode="auto"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A405D-0D51-FF1F-3856-98977D6FC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391" y="1095715"/>
            <a:ext cx="5458580" cy="6117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 sz="2400" b="1" dirty="0"/>
              <a:t>Ekraanipildi ehk kuvatõmmise </a:t>
            </a:r>
            <a:br>
              <a:rPr lang="et-EE" sz="2400" b="1" dirty="0"/>
            </a:br>
            <a:r>
              <a:rPr lang="et-EE" sz="2400" b="1" dirty="0"/>
              <a:t>tegemisel on oluline</a:t>
            </a:r>
            <a:r>
              <a:rPr lang="et-EE" sz="2400" dirty="0"/>
              <a:t>, et seal oleks näha:</a:t>
            </a:r>
          </a:p>
          <a:p>
            <a:r>
              <a:rPr lang="et-EE" sz="2400" dirty="0"/>
              <a:t>Postituse tegija/sõnumi saatja </a:t>
            </a:r>
            <a:br>
              <a:rPr lang="et-EE" sz="2400" dirty="0"/>
            </a:br>
            <a:r>
              <a:rPr lang="et-EE" sz="2400" dirty="0"/>
              <a:t>kasutajanimi antud keskkonnas</a:t>
            </a:r>
          </a:p>
          <a:p>
            <a:r>
              <a:rPr lang="et-EE" sz="2400" dirty="0"/>
              <a:t>Keskkond, kust postitus/sõnumivahetus pärineb</a:t>
            </a:r>
          </a:p>
          <a:p>
            <a:r>
              <a:rPr lang="et-EE" sz="2400" dirty="0"/>
              <a:t>Postituse tegemise/sõnumi saatmise täpne kuupäev ja kellaaeg</a:t>
            </a:r>
          </a:p>
          <a:p>
            <a:r>
              <a:rPr lang="et-EE" sz="2400" dirty="0"/>
              <a:t>Postituse/sõnumi sisu </a:t>
            </a:r>
          </a:p>
          <a:p>
            <a:pPr marL="0" indent="0">
              <a:buNone/>
            </a:pPr>
            <a:r>
              <a:rPr lang="et-EE" sz="2400" dirty="0"/>
              <a:t>Juhul kui postitus/sõnum ei mahu ühele ekraanipildile, siis peab tegema mitu pilti selliselt, et oleks selge, et tegemist on sama</a:t>
            </a:r>
            <a:r>
              <a:rPr lang="en-GB" sz="2400" dirty="0"/>
              <a:t> </a:t>
            </a:r>
            <a:r>
              <a:rPr lang="et-EE" sz="2400" dirty="0"/>
              <a:t>postituse/sõnumiga. </a:t>
            </a:r>
          </a:p>
          <a:p>
            <a:endParaRPr lang="et-EE" sz="1800" dirty="0"/>
          </a:p>
        </p:txBody>
      </p:sp>
    </p:spTree>
    <p:extLst>
      <p:ext uri="{BB962C8B-B14F-4D97-AF65-F5344CB8AC3E}">
        <p14:creationId xmlns:p14="http://schemas.microsoft.com/office/powerpoint/2010/main" val="147291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3C7D85-30CB-9A45-1CF0-3BD368BB4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8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941814-A2AC-7990-3095-F92FC1D7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9114" y="2974748"/>
            <a:ext cx="3822189" cy="3542846"/>
          </a:xfrm>
        </p:spPr>
        <p:txBody>
          <a:bodyPr>
            <a:normAutofit/>
          </a:bodyPr>
          <a:lstStyle/>
          <a:p>
            <a:r>
              <a:rPr lang="en-GB" sz="3200" dirty="0"/>
              <a:t>Kas </a:t>
            </a:r>
            <a:r>
              <a:rPr lang="en-GB" sz="3200" dirty="0" err="1"/>
              <a:t>oled</a:t>
            </a:r>
            <a:r>
              <a:rPr lang="en-GB" sz="3200" dirty="0"/>
              <a:t> </a:t>
            </a:r>
            <a:r>
              <a:rPr lang="en-GB" sz="3200" dirty="0" err="1"/>
              <a:t>kunagi</a:t>
            </a:r>
            <a:r>
              <a:rPr lang="en-GB" sz="3200" dirty="0"/>
              <a:t> </a:t>
            </a:r>
            <a:r>
              <a:rPr lang="en-GB" sz="3200" dirty="0" err="1"/>
              <a:t>veebikeskkonnas</a:t>
            </a:r>
            <a:r>
              <a:rPr lang="en-GB" sz="3200" dirty="0"/>
              <a:t> </a:t>
            </a:r>
            <a:r>
              <a:rPr lang="en-GB" sz="3200" dirty="0" err="1"/>
              <a:t>millegi</a:t>
            </a:r>
            <a:r>
              <a:rPr lang="en-GB" sz="3200" dirty="0"/>
              <a:t> </a:t>
            </a:r>
            <a:r>
              <a:rPr lang="en-GB" sz="3200" dirty="0" err="1"/>
              <a:t>kohta</a:t>
            </a:r>
            <a:r>
              <a:rPr lang="en-GB" sz="3200" dirty="0"/>
              <a:t> </a:t>
            </a:r>
            <a:r>
              <a:rPr lang="en-GB" sz="3200" dirty="0" err="1"/>
              <a:t>raporteerinud</a:t>
            </a:r>
            <a:r>
              <a:rPr lang="en-GB" sz="3200" dirty="0"/>
              <a:t>?</a:t>
            </a:r>
            <a:br>
              <a:rPr lang="en-GB" sz="3200" dirty="0"/>
            </a:br>
            <a:br>
              <a:rPr lang="en-GB" sz="4000" dirty="0"/>
            </a:br>
            <a:endParaRPr lang="et-EE" sz="4000" dirty="0"/>
          </a:p>
        </p:txBody>
      </p:sp>
    </p:spTree>
    <p:extLst>
      <p:ext uri="{BB962C8B-B14F-4D97-AF65-F5344CB8AC3E}">
        <p14:creationId xmlns:p14="http://schemas.microsoft.com/office/powerpoint/2010/main" val="3912333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E6CA6A1-F698-D04C-7E33-B1FCF30E40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</a:blip>
          <a:srcRect b="8163"/>
          <a:stretch>
            <a:fillRect/>
          </a:stretch>
        </p:blipFill>
        <p:spPr>
          <a:xfrm>
            <a:off x="9609" y="0"/>
            <a:ext cx="12191979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B0222B5-B739-82A9-5CCC-C5585AE12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44663" y="-4344657"/>
            <a:ext cx="3512260" cy="12201589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46000"/>
                </a:srgbClr>
              </a:gs>
              <a:gs pos="100000">
                <a:srgbClr val="000000">
                  <a:alpha val="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4E98A4-7AB4-55BC-C366-21AD16C14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76" y="5792418"/>
            <a:ext cx="11081657" cy="64104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Video: </a:t>
            </a:r>
            <a:r>
              <a:rPr lang="en-US" sz="4000" dirty="0">
                <a:solidFill>
                  <a:srgbClr val="FFFFFF"/>
                </a:solidFill>
                <a:hlinkClick r:id="rId3"/>
              </a:rPr>
              <a:t>https://www.youtube.com/watch?v=IxmkP7CMjzk</a:t>
            </a:r>
            <a:br>
              <a:rPr lang="en-US" sz="4000" dirty="0">
                <a:solidFill>
                  <a:srgbClr val="FFFFFF"/>
                </a:solidFill>
              </a:rPr>
            </a:b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E23E75-E7E9-4D9F-6D25-5512363F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78570" y="-449383"/>
            <a:ext cx="2425271" cy="12201588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B115DB-65EB-3FC3-7284-CFDF4ADC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977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182977-40F6-E2B4-C49E-9FC1E0203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r="8952" b="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A6C441-C8ED-CB41-09B9-366FCB30E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GB" sz="4000" dirty="0" err="1"/>
              <a:t>Arutelu</a:t>
            </a:r>
            <a:endParaRPr lang="et-EE" sz="40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76C83FA-256D-7D61-8DBD-BD02DD345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fi-FI" sz="2400" dirty="0"/>
              <a:t>Mis juhtus?</a:t>
            </a:r>
          </a:p>
          <a:p>
            <a:r>
              <a:rPr lang="fi-FI" sz="2400" dirty="0"/>
              <a:t>Kuidas oleks saanud antud olukorda ära hoida?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88930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7DB16C-6159-E3CA-32B6-9AF6C1F40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5877705-6B6D-9A5D-8328-A889791FF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EE87BF-6929-4A8E-C6A1-CFC84DE82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r="8952" b="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2EA018-4695-E94C-A812-8DC5D4F2A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AE65CFD-C980-7E63-BD49-484D2B4FB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7" y="1661315"/>
            <a:ext cx="3810000" cy="37427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t-EE" dirty="0"/>
              <a:t>• Kui näed endast või sõbrast ebasobivaid pilte ja videosid, siis tuleb sellest teada anda.</a:t>
            </a:r>
            <a:br>
              <a:rPr lang="en-GB" dirty="0"/>
            </a:br>
            <a:br>
              <a:rPr lang="et-EE" sz="2400" dirty="0"/>
            </a:br>
            <a:r>
              <a:rPr lang="et-EE" dirty="0"/>
              <a:t>• Mõtle enne, mida sa endast postitad.</a:t>
            </a:r>
            <a:br>
              <a:rPr lang="en-GB" dirty="0"/>
            </a:br>
            <a:br>
              <a:rPr lang="et-EE" sz="2400" dirty="0"/>
            </a:br>
            <a:r>
              <a:rPr lang="et-EE" dirty="0"/>
              <a:t>• Kaitse oma seadet ekraanilukuga.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51489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0D2DAA-DD01-C366-C296-20911EEBC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680F31-CB2B-19C2-451D-A8F4FDB43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01453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/>
              <a:t>Fotod ja videod: millise postitaksid?</a:t>
            </a:r>
          </a:p>
        </p:txBody>
      </p:sp>
      <p:pic>
        <p:nvPicPr>
          <p:cNvPr id="3" name="Pilt 1" descr="Pilt, millel on kujutatud poiss, joonisfilm, pall, korvpall&#10;&#10;Tehisintellekti genereeritud sisu ei pruugi olla õige.">
            <a:extLst>
              <a:ext uri="{FF2B5EF4-FFF2-40B4-BE49-F238E27FC236}">
                <a16:creationId xmlns:a16="http://schemas.microsoft.com/office/drawing/2014/main" id="{CEBA7231-A885-B41D-D723-6199CCC68D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3" b="7374"/>
          <a:stretch>
            <a:fillRect/>
          </a:stretch>
        </p:blipFill>
        <p:spPr>
          <a:xfrm>
            <a:off x="1723635" y="320040"/>
            <a:ext cx="2807225" cy="3895344"/>
          </a:xfrm>
          <a:prstGeom prst="rect">
            <a:avLst/>
          </a:prstGeom>
        </p:spPr>
      </p:pic>
      <p:pic>
        <p:nvPicPr>
          <p:cNvPr id="6" name="Pilt 1" descr="Pilt, millel on kujutatud joonistamine, joonisfilm, Lastekunst, visand&#10;&#10;Tehisintellekti genereeritud sisu ei pruugi olla õige.">
            <a:extLst>
              <a:ext uri="{FF2B5EF4-FFF2-40B4-BE49-F238E27FC236}">
                <a16:creationId xmlns:a16="http://schemas.microsoft.com/office/drawing/2014/main" id="{9F1BD05A-157F-E98B-DFEF-C0C9AC7197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57" r="3452"/>
          <a:stretch>
            <a:fillRect/>
          </a:stretch>
        </p:blipFill>
        <p:spPr>
          <a:xfrm>
            <a:off x="7818953" y="320040"/>
            <a:ext cx="2485501" cy="3895344"/>
          </a:xfrm>
          <a:prstGeom prst="rect">
            <a:avLst/>
          </a:prstGeom>
        </p:spPr>
      </p:pic>
      <p:sp>
        <p:nvSpPr>
          <p:cNvPr id="26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08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44832D-2E5C-C237-B360-B52BE83CA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769AD4-2B49-5850-5891-6BFFE66F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01453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/>
              <a:t>Fotod ja videod: millise postitaksid?</a:t>
            </a:r>
          </a:p>
        </p:txBody>
      </p:sp>
      <p:pic>
        <p:nvPicPr>
          <p:cNvPr id="6" name="Pilt 1" descr="Pilt, millel on kujutatud ehitis, taevas, vara, aken&#10;&#10;Tehisintellekti genereeritud sisu ei pruugi olla õige.">
            <a:extLst>
              <a:ext uri="{FF2B5EF4-FFF2-40B4-BE49-F238E27FC236}">
                <a16:creationId xmlns:a16="http://schemas.microsoft.com/office/drawing/2014/main" id="{0FE68FBF-D446-5AD9-6725-B7B7C039C4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7" r="2041" b="1"/>
          <a:stretch>
            <a:fillRect/>
          </a:stretch>
        </p:blipFill>
        <p:spPr>
          <a:xfrm>
            <a:off x="320040" y="336007"/>
            <a:ext cx="5614416" cy="3863409"/>
          </a:xfrm>
          <a:prstGeom prst="rect">
            <a:avLst/>
          </a:prstGeom>
        </p:spPr>
      </p:pic>
      <p:pic>
        <p:nvPicPr>
          <p:cNvPr id="3" name="Pilt 1" descr="Pilt, millel on kujutatud ehitis, taevas, maja, vara&#10;&#10;Tehisintellekti genereeritud sisu ei pruugi olla õige.">
            <a:extLst>
              <a:ext uri="{FF2B5EF4-FFF2-40B4-BE49-F238E27FC236}">
                <a16:creationId xmlns:a16="http://schemas.microsoft.com/office/drawing/2014/main" id="{F7CAA1B3-DBC2-872F-0E37-DA8F6796F0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82" r="3" b="3"/>
          <a:stretch>
            <a:fillRect/>
          </a:stretch>
        </p:blipFill>
        <p:spPr>
          <a:xfrm>
            <a:off x="6254496" y="363780"/>
            <a:ext cx="5614416" cy="3807864"/>
          </a:xfrm>
          <a:prstGeom prst="rect">
            <a:avLst/>
          </a:prstGeom>
        </p:spPr>
      </p:pic>
      <p:sp>
        <p:nvSpPr>
          <p:cNvPr id="20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71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C86AD2-EF59-EE68-DDAC-4DEC6DAC1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1B747-2E41-8893-F707-EAB1235A3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01453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/>
              <a:t>Fotod ja videod: millise postitaksid?</a:t>
            </a:r>
          </a:p>
        </p:txBody>
      </p:sp>
      <p:pic>
        <p:nvPicPr>
          <p:cNvPr id="4" name="Pilt 1" descr="Pilt, millel on kujutatud toas, mööbel, tool, sein&#10;&#10;Tehisintellekti genereeritud sisu ei pruugi olla õige.">
            <a:extLst>
              <a:ext uri="{FF2B5EF4-FFF2-40B4-BE49-F238E27FC236}">
                <a16:creationId xmlns:a16="http://schemas.microsoft.com/office/drawing/2014/main" id="{97289C92-56DA-8D9A-B5DC-47B75DE7B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871" y="535003"/>
            <a:ext cx="5960492" cy="3978628"/>
          </a:xfrm>
          <a:prstGeom prst="rect">
            <a:avLst/>
          </a:prstGeom>
        </p:spPr>
      </p:pic>
      <p:sp>
        <p:nvSpPr>
          <p:cNvPr id="12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F8F0AA56-1E5F-F1A2-63A3-9E8619AB5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082" y="535003"/>
            <a:ext cx="2711787" cy="397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926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2C3ACE-FAE6-2A71-7AC1-631CE2C90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3D347F-1561-F342-5468-FF6884934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369" y="4669537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 dirty="0" err="1"/>
              <a:t>Fotod</a:t>
            </a:r>
            <a:r>
              <a:rPr lang="en-US" sz="5600" dirty="0"/>
              <a:t> ja </a:t>
            </a:r>
            <a:r>
              <a:rPr lang="en-US" sz="5600" dirty="0" err="1"/>
              <a:t>videod</a:t>
            </a:r>
            <a:r>
              <a:rPr lang="en-US" sz="5600" dirty="0"/>
              <a:t>: </a:t>
            </a:r>
            <a:r>
              <a:rPr lang="en-US" sz="5600" dirty="0" err="1"/>
              <a:t>millise</a:t>
            </a:r>
            <a:r>
              <a:rPr lang="en-US" sz="5600" dirty="0"/>
              <a:t> </a:t>
            </a:r>
            <a:r>
              <a:rPr lang="en-US" sz="5600" dirty="0" err="1"/>
              <a:t>postitaksid</a:t>
            </a:r>
            <a:r>
              <a:rPr lang="en-US" sz="5600" dirty="0"/>
              <a:t>?</a:t>
            </a:r>
          </a:p>
        </p:txBody>
      </p:sp>
      <p:pic>
        <p:nvPicPr>
          <p:cNvPr id="3" name="Pilt 1" descr="Pilt, millel on kujutatud joonisfilm, joonistamine, illustratsioon, Animafilm&#10;&#10;Tehisintellekti genereeritud sisu ei pruugi olla õige.">
            <a:extLst>
              <a:ext uri="{FF2B5EF4-FFF2-40B4-BE49-F238E27FC236}">
                <a16:creationId xmlns:a16="http://schemas.microsoft.com/office/drawing/2014/main" id="{EDA52956-594B-7A2F-2B22-8A6DB8DEE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177" y="320039"/>
            <a:ext cx="2923724" cy="4380111"/>
          </a:xfrm>
          <a:prstGeom prst="rect">
            <a:avLst/>
          </a:prstGeom>
        </p:spPr>
      </p:pic>
      <p:sp>
        <p:nvSpPr>
          <p:cNvPr id="13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E2F53852-1590-DD8B-F097-0E157F448F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093" y="317300"/>
            <a:ext cx="2923724" cy="438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31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7D111-4396-1DEC-F173-F07A94104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3A230-8079-122D-D230-3129019BD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80" y="5177314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 dirty="0" err="1"/>
              <a:t>Fotod</a:t>
            </a:r>
            <a:r>
              <a:rPr lang="en-US" sz="5600" dirty="0"/>
              <a:t> ja </a:t>
            </a:r>
            <a:r>
              <a:rPr lang="en-US" sz="5600" dirty="0" err="1"/>
              <a:t>videod</a:t>
            </a:r>
            <a:r>
              <a:rPr lang="en-US" sz="5600" dirty="0"/>
              <a:t>: </a:t>
            </a:r>
            <a:r>
              <a:rPr lang="en-US" sz="5600" dirty="0" err="1"/>
              <a:t>millise</a:t>
            </a:r>
            <a:r>
              <a:rPr lang="en-US" sz="5600" dirty="0"/>
              <a:t> </a:t>
            </a:r>
            <a:r>
              <a:rPr lang="en-US" sz="5600" dirty="0" err="1"/>
              <a:t>postitaksid</a:t>
            </a:r>
            <a:r>
              <a:rPr lang="en-US" sz="5600" dirty="0"/>
              <a:t>?</a:t>
            </a:r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0E337819-1380-807F-F333-7B9F4BC74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81" y="481263"/>
            <a:ext cx="3039979" cy="4559969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33B6E755-E5AB-F987-6406-34132B9226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906" y="481263"/>
            <a:ext cx="3039979" cy="455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1818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5" descr="C:\Users\Kerli\AppData\Local\Temp\Rar$DIa0.420\shutterstock_251998537.jpg">
            <a:extLst>
              <a:ext uri="{FF2B5EF4-FFF2-40B4-BE49-F238E27FC236}">
                <a16:creationId xmlns:a16="http://schemas.microsoft.com/office/drawing/2014/main" id="{FAB7DFB3-04B6-B553-3117-8B5C72641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555" y="1477952"/>
            <a:ext cx="3289992" cy="3289992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D09DE-C5B1-AEC2-D033-B136671CA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9630" y="446314"/>
            <a:ext cx="8262256" cy="612253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t-EE" sz="2400" b="1" dirty="0">
                <a:latin typeface="+mj-lt"/>
              </a:rPr>
              <a:t>Pildistada ja filmida ei tohi</a:t>
            </a:r>
            <a:r>
              <a:rPr lang="et-EE" sz="2400" dirty="0">
                <a:latin typeface="+mj-lt"/>
              </a:rPr>
              <a:t>:</a:t>
            </a:r>
          </a:p>
          <a:p>
            <a:r>
              <a:rPr lang="et-EE" sz="2400" dirty="0">
                <a:latin typeface="+mj-lt"/>
              </a:rPr>
              <a:t>Inimesi, ilma neilt luba küsimata. </a:t>
            </a:r>
          </a:p>
          <a:p>
            <a:r>
              <a:rPr lang="et-EE" sz="2400" dirty="0">
                <a:latin typeface="+mj-lt"/>
              </a:rPr>
              <a:t>Hoones, mille omanik on keelanud pildistamise. </a:t>
            </a:r>
          </a:p>
          <a:p>
            <a:pPr marL="0" indent="0">
              <a:buNone/>
            </a:pPr>
            <a:r>
              <a:rPr lang="et-EE" sz="2400" b="1" dirty="0">
                <a:latin typeface="+mj-lt"/>
              </a:rPr>
              <a:t>Küsi luba, kui:</a:t>
            </a:r>
          </a:p>
          <a:p>
            <a:r>
              <a:rPr lang="et-EE" sz="2400" dirty="0">
                <a:latin typeface="+mj-lt"/>
              </a:rPr>
              <a:t>Tahad teha teisest inimesest pilti.</a:t>
            </a:r>
          </a:p>
          <a:p>
            <a:r>
              <a:rPr lang="et-EE" sz="2400" dirty="0">
                <a:latin typeface="+mj-lt"/>
              </a:rPr>
              <a:t>Soovid pildistada tähistatud eramaal või hoones.</a:t>
            </a:r>
          </a:p>
          <a:p>
            <a:r>
              <a:rPr lang="et-EE" sz="2400" dirty="0">
                <a:latin typeface="+mj-lt"/>
              </a:rPr>
              <a:t>Kui soovid tehtud foto</a:t>
            </a:r>
            <a:r>
              <a:rPr lang="en-GB" sz="2400" dirty="0">
                <a:latin typeface="+mj-lt"/>
              </a:rPr>
              <a:t>/</a:t>
            </a:r>
            <a:r>
              <a:rPr lang="et-EE" sz="2400" dirty="0">
                <a:latin typeface="+mj-lt"/>
              </a:rPr>
              <a:t>video üles laadida, küsi samuti luba.</a:t>
            </a:r>
          </a:p>
          <a:p>
            <a:r>
              <a:rPr lang="et-EE" sz="2400" dirty="0">
                <a:latin typeface="+mj-lt"/>
              </a:rPr>
              <a:t>NB! Fotol, videos oleval isikul on alati õigus oma nõusolek tagasi võtta.</a:t>
            </a:r>
            <a:endParaRPr lang="en-GB" sz="2400" dirty="0">
              <a:latin typeface="+mj-lt"/>
            </a:endParaRPr>
          </a:p>
          <a:p>
            <a:pPr marL="0" indent="0">
              <a:buNone/>
            </a:pPr>
            <a:r>
              <a:rPr lang="et-EE" sz="2400" b="1" dirty="0">
                <a:latin typeface="+mj-lt"/>
              </a:rPr>
              <a:t>Luba pole vaja:</a:t>
            </a:r>
          </a:p>
          <a:p>
            <a:r>
              <a:rPr lang="et-EE" sz="2400" dirty="0">
                <a:latin typeface="+mj-lt"/>
              </a:rPr>
              <a:t>Avalikus kohas teiste inimeste asjade, sealhulgas lemmikloomade pildistamiseks, filmimiseks.</a:t>
            </a:r>
          </a:p>
          <a:p>
            <a:r>
              <a:rPr lang="et-EE" sz="2400" dirty="0">
                <a:latin typeface="+mj-lt"/>
              </a:rPr>
              <a:t>Avalikul üritusel pildistamiseks, kus üritusel osalejad on teadlikud, et nendest võidakse teha fotosid (laulupidu, spordivõistlus, rahvakogunemine).</a:t>
            </a:r>
          </a:p>
          <a:p>
            <a:pPr marL="0" indent="0">
              <a:buNone/>
            </a:pPr>
            <a:br>
              <a:rPr lang="en-GB" sz="1100" i="1" dirty="0">
                <a:latin typeface="+mj-lt"/>
              </a:rPr>
            </a:br>
            <a:r>
              <a:rPr lang="et-EE" sz="1100" i="1" dirty="0">
                <a:latin typeface="+mj-lt"/>
              </a:rPr>
              <a:t>Allikas: Kaamerate kasutamise juhend http://www.aki.ee/sites/www.aki.ee/files/elfinder/article_files/kaamerate%20juhis%20(01.07.2016).pdf </a:t>
            </a:r>
          </a:p>
          <a:p>
            <a:endParaRPr lang="et-EE" sz="1100" dirty="0">
              <a:latin typeface="+mj-lt"/>
            </a:endParaRPr>
          </a:p>
          <a:p>
            <a:endParaRPr lang="et-EE" sz="1100" dirty="0"/>
          </a:p>
        </p:txBody>
      </p:sp>
    </p:spTree>
    <p:extLst>
      <p:ext uri="{BB962C8B-B14F-4D97-AF65-F5344CB8AC3E}">
        <p14:creationId xmlns:p14="http://schemas.microsoft.com/office/powerpoint/2010/main" val="6669660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19E98E1-0878-BC12-8654-7F1FD3094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8432" y="863437"/>
            <a:ext cx="4777381" cy="476543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FE820-4217-BFC7-664F-19C8B07ED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4245" y="863437"/>
            <a:ext cx="6881898" cy="56288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t-EE" dirty="0"/>
              <a:t>🔒 </a:t>
            </a:r>
            <a:r>
              <a:rPr lang="et-EE" sz="3600" b="1" dirty="0"/>
              <a:t>Muuda oma sotsiaalmeedia konto privaatseks</a:t>
            </a:r>
          </a:p>
          <a:p>
            <a:r>
              <a:rPr lang="et-EE" dirty="0"/>
              <a:t>Lisa sõbraks ainult neid, keda </a:t>
            </a:r>
            <a:r>
              <a:rPr lang="et-EE" b="1" dirty="0"/>
              <a:t>päriselt</a:t>
            </a:r>
            <a:r>
              <a:rPr lang="et-EE" dirty="0"/>
              <a:t> tunned.</a:t>
            </a:r>
          </a:p>
          <a:p>
            <a:r>
              <a:rPr lang="et-EE" b="1" dirty="0"/>
              <a:t>Ära jaga </a:t>
            </a:r>
            <a:r>
              <a:rPr lang="et-EE" dirty="0"/>
              <a:t>profiilil liiga palju isiklikku infot (nt kooli, kodulinna </a:t>
            </a:r>
            <a:br>
              <a:rPr lang="en-GB" dirty="0"/>
            </a:br>
            <a:r>
              <a:rPr lang="et-EE" dirty="0"/>
              <a:t>või telefoninumbrit).</a:t>
            </a:r>
            <a:endParaRPr lang="en-GB" dirty="0"/>
          </a:p>
          <a:p>
            <a:pPr marL="0" indent="0">
              <a:buNone/>
            </a:pPr>
            <a:br>
              <a:rPr lang="en-GB" dirty="0"/>
            </a:br>
            <a:r>
              <a:rPr lang="et-EE" dirty="0"/>
              <a:t>📍 </a:t>
            </a:r>
            <a:r>
              <a:rPr lang="et-EE" sz="3600" b="1" dirty="0"/>
              <a:t>Ära jaga oma asukohta</a:t>
            </a:r>
          </a:p>
          <a:p>
            <a:r>
              <a:rPr lang="et-EE" b="1" dirty="0"/>
              <a:t>Lülita välja </a:t>
            </a:r>
            <a:r>
              <a:rPr lang="et-EE" dirty="0"/>
              <a:t>asukohamärguanded rakendustes (</a:t>
            </a:r>
            <a:r>
              <a:rPr lang="en-GB" dirty="0" err="1"/>
              <a:t>nt</a:t>
            </a:r>
            <a:r>
              <a:rPr lang="en-GB" dirty="0"/>
              <a:t> </a:t>
            </a:r>
            <a:r>
              <a:rPr lang="et-EE" dirty="0"/>
              <a:t>Snap Map, Instagram, TikTok).</a:t>
            </a:r>
            <a:endParaRPr lang="en-GB" dirty="0"/>
          </a:p>
          <a:p>
            <a:pPr marL="0" indent="0">
              <a:buNone/>
            </a:pPr>
            <a:br>
              <a:rPr lang="en-GB" dirty="0"/>
            </a:br>
            <a:r>
              <a:rPr lang="et-EE" dirty="0"/>
              <a:t>⚠️ </a:t>
            </a:r>
            <a:r>
              <a:rPr lang="et-EE" sz="3600" b="1" dirty="0"/>
              <a:t>Ole ettevaatlik, kellega suhtled</a:t>
            </a:r>
          </a:p>
          <a:p>
            <a:r>
              <a:rPr lang="et-EE" dirty="0"/>
              <a:t>Kui võõras inimene kirjutab Sulle, ole ettevaatlik ja ära jaga talle isiklikku infot.</a:t>
            </a:r>
            <a:r>
              <a:rPr lang="en-GB" dirty="0"/>
              <a:t> </a:t>
            </a:r>
            <a:r>
              <a:rPr lang="et-EE" dirty="0"/>
              <a:t>Kui Sinult küsitakse ebamugavaid küsimusi, </a:t>
            </a:r>
            <a:r>
              <a:rPr lang="et-EE" b="1" dirty="0"/>
              <a:t>ära vasta</a:t>
            </a:r>
            <a:r>
              <a:rPr lang="et-EE" dirty="0"/>
              <a:t>!</a:t>
            </a:r>
            <a:endParaRPr lang="en-GB" dirty="0"/>
          </a:p>
          <a:p>
            <a:pPr marL="0" indent="0">
              <a:buNone/>
            </a:pPr>
            <a:br>
              <a:rPr lang="en-GB" dirty="0"/>
            </a:br>
            <a:r>
              <a:rPr lang="et-EE" dirty="0"/>
              <a:t>🖼️ </a:t>
            </a:r>
            <a:r>
              <a:rPr lang="et-EE" sz="3600" b="1" dirty="0"/>
              <a:t>Internetis ole ettevaatlik piltide ja videote jagamisega</a:t>
            </a:r>
          </a:p>
          <a:p>
            <a:r>
              <a:rPr lang="et-EE" dirty="0"/>
              <a:t>Arvesta, et Sinu internetis saadetud pilt võib muutuda kõigile nähtavaks, isegi kui jagad seda privaatses vestluses.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42397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FE0522-3209-6FEB-6ACB-9A5EC0128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8904" y="770553"/>
            <a:ext cx="6201181" cy="1325563"/>
          </a:xfrm>
        </p:spPr>
        <p:txBody>
          <a:bodyPr>
            <a:normAutofit/>
          </a:bodyPr>
          <a:lstStyle/>
          <a:p>
            <a:r>
              <a:rPr lang="en-GB" b="1" dirty="0" err="1"/>
              <a:t>Ära</a:t>
            </a:r>
            <a:r>
              <a:rPr lang="en-GB" b="1" dirty="0"/>
              <a:t> </a:t>
            </a:r>
            <a:r>
              <a:rPr lang="en-GB" b="1" dirty="0" err="1"/>
              <a:t>jää</a:t>
            </a:r>
            <a:r>
              <a:rPr lang="en-GB" b="1" dirty="0"/>
              <a:t> </a:t>
            </a:r>
            <a:r>
              <a:rPr lang="en-GB" b="1" dirty="0" err="1"/>
              <a:t>oma</a:t>
            </a:r>
            <a:r>
              <a:rPr lang="en-GB" b="1" dirty="0"/>
              <a:t> </a:t>
            </a:r>
            <a:r>
              <a:rPr lang="en-GB" b="1" dirty="0" err="1"/>
              <a:t>murega</a:t>
            </a:r>
            <a:r>
              <a:rPr lang="en-GB" b="1" dirty="0"/>
              <a:t> </a:t>
            </a:r>
            <a:r>
              <a:rPr lang="en-GB" b="1" dirty="0" err="1"/>
              <a:t>üksi</a:t>
            </a:r>
            <a:r>
              <a:rPr lang="en-GB" b="1" dirty="0"/>
              <a:t>!</a:t>
            </a:r>
            <a:endParaRPr lang="et-EE" b="1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lt 10">
            <a:extLst>
              <a:ext uri="{FF2B5EF4-FFF2-40B4-BE49-F238E27FC236}">
                <a16:creationId xmlns:a16="http://schemas.microsoft.com/office/drawing/2014/main" id="{C260DA6C-2BA0-72C6-B16F-9FD8E28DC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372" y="2102915"/>
            <a:ext cx="5221369" cy="2506256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DF4D2-E28E-9EDD-127B-05788D6E4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9105" y="1984442"/>
            <a:ext cx="6297038" cy="467761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2400" dirty="0"/>
              <a:t>R</a:t>
            </a:r>
            <a:r>
              <a:rPr lang="et-EE" sz="2400" dirty="0"/>
              <a:t>äägi sellest usaldusväärse inimesega </a:t>
            </a:r>
            <a:br>
              <a:rPr lang="en-GB" sz="2400" dirty="0"/>
            </a:br>
            <a:r>
              <a:rPr lang="et-EE" sz="2400" dirty="0"/>
              <a:t>(õde, vend, sõber, ema, isa, klassikaaslane);</a:t>
            </a:r>
          </a:p>
          <a:p>
            <a:pPr>
              <a:defRPr/>
            </a:pPr>
            <a:r>
              <a:rPr lang="et-EE" sz="2400" dirty="0"/>
              <a:t>kui </a:t>
            </a:r>
            <a:r>
              <a:rPr lang="en-GB" sz="2400" dirty="0"/>
              <a:t>on </a:t>
            </a:r>
            <a:r>
              <a:rPr lang="et-EE" sz="2400" dirty="0"/>
              <a:t>seotud kooliga, </a:t>
            </a:r>
            <a:r>
              <a:rPr lang="en-GB" sz="2400" dirty="0" err="1"/>
              <a:t>siis</a:t>
            </a:r>
            <a:r>
              <a:rPr lang="en-GB" sz="2400" dirty="0"/>
              <a:t> </a:t>
            </a:r>
            <a:r>
              <a:rPr lang="en-GB" sz="2400" dirty="0" err="1"/>
              <a:t>pöördu</a:t>
            </a:r>
            <a:r>
              <a:rPr lang="en-GB" sz="2400" dirty="0"/>
              <a:t> </a:t>
            </a:r>
            <a:r>
              <a:rPr lang="et-EE" sz="2400" dirty="0"/>
              <a:t>koolis </a:t>
            </a:r>
            <a:br>
              <a:rPr lang="en-GB" sz="2400" dirty="0"/>
            </a:br>
            <a:r>
              <a:rPr lang="et-EE" sz="2400" dirty="0"/>
              <a:t>töötavate inimeste</a:t>
            </a:r>
            <a:r>
              <a:rPr lang="en-GB" sz="2400" dirty="0"/>
              <a:t> </a:t>
            </a:r>
            <a:r>
              <a:rPr lang="en-GB" sz="2400" dirty="0" err="1"/>
              <a:t>poole</a:t>
            </a:r>
            <a:r>
              <a:rPr lang="et-EE" sz="2400" dirty="0"/>
              <a:t> (klassijuhataja, </a:t>
            </a:r>
            <a:br>
              <a:rPr lang="en-GB" sz="2400" dirty="0"/>
            </a:br>
            <a:r>
              <a:rPr lang="et-EE" sz="2400" dirty="0"/>
              <a:t>koolipsühholoog jne);</a:t>
            </a:r>
          </a:p>
          <a:p>
            <a:pPr>
              <a:defRPr/>
            </a:pPr>
            <a:r>
              <a:rPr lang="et-EE" sz="2400" dirty="0"/>
              <a:t>pöördu abi saamiseks internetikeskkonna </a:t>
            </a:r>
            <a:br>
              <a:rPr lang="en-GB" sz="2400" dirty="0"/>
            </a:br>
            <a:r>
              <a:rPr lang="et-EE" sz="2400" dirty="0"/>
              <a:t>haldaja poole;</a:t>
            </a:r>
            <a:endParaRPr lang="en-GB" sz="2400" dirty="0"/>
          </a:p>
          <a:p>
            <a:pPr>
              <a:defRPr/>
            </a:pPr>
            <a:r>
              <a:rPr lang="en-GB" sz="2400" dirty="0"/>
              <a:t>Nõu </a:t>
            </a:r>
            <a:r>
              <a:rPr lang="en-GB" sz="2400" dirty="0" err="1"/>
              <a:t>ja</a:t>
            </a:r>
            <a:r>
              <a:rPr lang="en-GB" sz="2400" dirty="0"/>
              <a:t> </a:t>
            </a:r>
            <a:r>
              <a:rPr lang="en-GB" sz="2400" dirty="0" err="1"/>
              <a:t>abi</a:t>
            </a:r>
            <a:r>
              <a:rPr lang="en-GB" sz="2400" dirty="0"/>
              <a:t> </a:t>
            </a:r>
            <a:r>
              <a:rPr lang="en-GB" sz="2400" dirty="0" err="1"/>
              <a:t>annavad</a:t>
            </a:r>
            <a:r>
              <a:rPr lang="en-GB" sz="2400" dirty="0"/>
              <a:t> </a:t>
            </a:r>
            <a:r>
              <a:rPr lang="en-GB" sz="2400" dirty="0" err="1"/>
              <a:t>veebipolitseinikud</a:t>
            </a:r>
            <a:r>
              <a:rPr lang="en-GB" sz="2400" dirty="0"/>
              <a:t>;</a:t>
            </a:r>
            <a:endParaRPr lang="et-EE" sz="2400" dirty="0"/>
          </a:p>
          <a:p>
            <a:pPr>
              <a:defRPr/>
            </a:pPr>
            <a:r>
              <a:rPr lang="et-EE" sz="2400" dirty="0"/>
              <a:t>helista nõu ja abi saamiseks lasteabitelefonile</a:t>
            </a:r>
            <a:r>
              <a:rPr lang="en-GB" sz="2400" dirty="0"/>
              <a:t> 24/7</a:t>
            </a:r>
          </a:p>
          <a:p>
            <a:pPr marL="0" indent="0">
              <a:buNone/>
              <a:defRPr/>
            </a:pPr>
            <a:r>
              <a:rPr lang="en-GB" sz="2400" dirty="0"/>
              <a:t>Tel: 116111, </a:t>
            </a:r>
            <a:r>
              <a:rPr lang="en-GB" sz="2400" dirty="0">
                <a:hlinkClick r:id="rId3"/>
              </a:rPr>
              <a:t>www.lasteabi.ee</a:t>
            </a:r>
            <a:r>
              <a:rPr lang="en-GB" sz="2400" dirty="0"/>
              <a:t> (chat)</a:t>
            </a:r>
          </a:p>
          <a:p>
            <a:pPr marL="0" indent="0">
              <a:buNone/>
              <a:defRPr/>
            </a:pPr>
            <a:endParaRPr lang="et-EE" sz="2000" b="1" dirty="0"/>
          </a:p>
          <a:p>
            <a:endParaRPr lang="et-EE" sz="2000" dirty="0"/>
          </a:p>
        </p:txBody>
      </p:sp>
    </p:spTree>
    <p:extLst>
      <p:ext uri="{BB962C8B-B14F-4D97-AF65-F5344CB8AC3E}">
        <p14:creationId xmlns:p14="http://schemas.microsoft.com/office/powerpoint/2010/main" val="329596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F41D41-19C5-2C03-15D2-3AEFCD2BE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" r="2827" b="-1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0B3125-4FCF-D0E8-967C-55E62BE3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8129" y="830532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 err="1"/>
              <a:t>Täname</a:t>
            </a:r>
            <a:r>
              <a:rPr lang="en-US" sz="5200" dirty="0"/>
              <a:t>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5279B-232E-88B2-6806-1700C8F19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8857" y="4629234"/>
            <a:ext cx="4375417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dirty="0" err="1"/>
              <a:t>Rohkem</a:t>
            </a:r>
            <a:r>
              <a:rPr lang="en-US" sz="2400" dirty="0"/>
              <a:t> </a:t>
            </a:r>
            <a:r>
              <a:rPr lang="en-US" sz="2400" dirty="0" err="1"/>
              <a:t>infot</a:t>
            </a:r>
            <a:r>
              <a:rPr lang="en-US" sz="2400" dirty="0"/>
              <a:t> </a:t>
            </a:r>
            <a:r>
              <a:rPr lang="en-US" sz="2400" dirty="0" err="1"/>
              <a:t>leiab</a:t>
            </a:r>
            <a:r>
              <a:rPr lang="en-US" sz="2400" dirty="0"/>
              <a:t> </a:t>
            </a:r>
            <a:r>
              <a:rPr lang="en-US" sz="2400" dirty="0">
                <a:hlinkClick r:id="rId3"/>
              </a:rPr>
              <a:t>https://noor.targaltinternetis.ee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329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931</Words>
  <Application>Microsoft Office PowerPoint</Application>
  <PresentationFormat>Laiekraan</PresentationFormat>
  <Paragraphs>112</Paragraphs>
  <Slides>25</Slides>
  <Notes>5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25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Office Theme</vt:lpstr>
      <vt:lpstr>Targalt internetis töötuba   </vt:lpstr>
      <vt:lpstr>Projekt  Targalt internetis</vt:lpstr>
      <vt:lpstr>Õigused ja kohustused</vt:lpstr>
      <vt:lpstr>Õigused ja kohustused</vt:lpstr>
      <vt:lpstr>Ekraanide vahendusel suhtlemine</vt:lpstr>
      <vt:lpstr>Ekraanide vahendusel suhtlemine</vt:lpstr>
      <vt:lpstr>Kiusamine</vt:lpstr>
      <vt:lpstr>Kiusamine on tegevus, mille käigus pannakse korduvalt teist inimest halvasti tundma ning kannatajal on raske end kaitsta.  Küberkiusamisel kasutatakse selleks elektroonilisi vahendeid.</vt:lpstr>
      <vt:lpstr>Küberkiusamine</vt:lpstr>
      <vt:lpstr>PowerPointi esitlus</vt:lpstr>
      <vt:lpstr>Mida küberkiusamise korral teha?</vt:lpstr>
      <vt:lpstr>PowerPointi esitlus</vt:lpstr>
      <vt:lpstr>Kas oled kunagi veebikeskkonnas millegi kohta raporteerinud?  </vt:lpstr>
      <vt:lpstr>Video: https://www.youtube.com/watch?v=IxmkP7CMjzk </vt:lpstr>
      <vt:lpstr>Arutelu</vt:lpstr>
      <vt:lpstr>PowerPointi esitlus</vt:lpstr>
      <vt:lpstr>Fotod ja videod: millise postitaksid?</vt:lpstr>
      <vt:lpstr>Fotod ja videod: millise postitaksid?</vt:lpstr>
      <vt:lpstr>Fotod ja videod: millise postitaksid?</vt:lpstr>
      <vt:lpstr>Fotod ja videod: millise postitaksid?</vt:lpstr>
      <vt:lpstr>Fotod ja videod: millise postitaksid?</vt:lpstr>
      <vt:lpstr>PowerPointi esitlus</vt:lpstr>
      <vt:lpstr>PowerPointi esitlus</vt:lpstr>
      <vt:lpstr>Ära jää oma murega üksi!</vt:lpstr>
      <vt:lpstr>Täname!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Kerli Valner</dc:creator>
  <cp:lastModifiedBy>Malle Hallimae</cp:lastModifiedBy>
  <cp:revision>2</cp:revision>
  <dcterms:created xsi:type="dcterms:W3CDTF">2026-10-07T12:52:33Z</dcterms:created>
  <dcterms:modified xsi:type="dcterms:W3CDTF">2026-10-07T19:16:15Z</dcterms:modified>
</cp:coreProperties>
</file>